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handoutMasterIdLst>
    <p:handoutMasterId r:id="rId24"/>
  </p:handoutMasterIdLst>
  <p:sldIdLst>
    <p:sldId id="257" r:id="rId2"/>
    <p:sldId id="260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2" r:id="rId21"/>
    <p:sldId id="281" r:id="rId22"/>
    <p:sldId id="283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8001"/>
    <a:srgbClr val="6B9A0E"/>
    <a:srgbClr val="89C412"/>
    <a:srgbClr val="C5FAA8"/>
    <a:srgbClr val="8CCA13"/>
    <a:srgbClr val="C61D32"/>
    <a:srgbClr val="ED5D73"/>
    <a:srgbClr val="F48D95"/>
    <a:srgbClr val="E46D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EEFD4-6855-4251-9F21-C5F52D3090A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5CE21-67D1-4822-A11D-B1C8F495C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069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30" b="16017"/>
          <a:stretch/>
        </p:blipFill>
        <p:spPr bwMode="auto">
          <a:xfrm>
            <a:off x="0" y="0"/>
            <a:ext cx="12200554" cy="496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A4E5F50-8C3C-4655-97FD-59D2AA8CA0C8}" type="datetimeFigureOut">
              <a:rPr lang="ru-RU" smtClean="0"/>
              <a:t>10.12.2023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522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256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099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068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63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269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s://i.pinimg.com/originals/95/9a/10/959a10306ba867e0851735e934de2ba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418" y="5334882"/>
            <a:ext cx="1663581" cy="124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023"/>
          <a:stretch/>
        </p:blipFill>
        <p:spPr bwMode="auto">
          <a:xfrm>
            <a:off x="-12510" y="2"/>
            <a:ext cx="12204510" cy="53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cliparts.co/cliparts/E8T/6Ma/E8T6ManiE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5" y="5665863"/>
            <a:ext cx="1064389" cy="916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440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s://i.pinimg.com/originals/95/9a/10/959a10306ba867e0851735e934de2ba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5356" y="120630"/>
            <a:ext cx="1354614" cy="101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6825/39663434.691/0_9fa28_6c5eb512_X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17" y="5440844"/>
            <a:ext cx="872911" cy="86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90797"/>
          <a:stretch/>
        </p:blipFill>
        <p:spPr bwMode="auto">
          <a:xfrm>
            <a:off x="-12510" y="6358071"/>
            <a:ext cx="12204510" cy="4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468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s://i.pinimg.com/originals/95/9a/10/959a10306ba867e0851735e934de2ba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5356" y="120630"/>
            <a:ext cx="1354614" cy="101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90797"/>
          <a:stretch/>
        </p:blipFill>
        <p:spPr bwMode="auto">
          <a:xfrm>
            <a:off x="-12510" y="6358071"/>
            <a:ext cx="12204510" cy="4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759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img-fotki.yandex.ru/get/6825/39663434.691/0_9fa28_6c5eb512_X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17" y="5440844"/>
            <a:ext cx="872911" cy="86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cliparts.co/cliparts/E8T/6Ma/E8T6ManiE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200" y="88108"/>
            <a:ext cx="1447798" cy="124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90797"/>
          <a:stretch/>
        </p:blipFill>
        <p:spPr bwMode="auto">
          <a:xfrm>
            <a:off x="-12510" y="6358071"/>
            <a:ext cx="12204510" cy="4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180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30" b="16017"/>
          <a:stretch/>
        </p:blipFill>
        <p:spPr bwMode="auto">
          <a:xfrm>
            <a:off x="0" y="0"/>
            <a:ext cx="12200554" cy="496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832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89821"/>
          <a:stretch/>
        </p:blipFill>
        <p:spPr bwMode="auto">
          <a:xfrm>
            <a:off x="-12510" y="0"/>
            <a:ext cx="12204510" cy="58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609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023"/>
          <a:stretch/>
        </p:blipFill>
        <p:spPr bwMode="auto">
          <a:xfrm>
            <a:off x="-12510" y="2"/>
            <a:ext cx="12204510" cy="53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AGReverance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AGReverance" pitchFamily="2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728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338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https://i.pinimg.com/originals/95/9a/10/959a10306ba867e0851735e934de2ba4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418" y="5334882"/>
            <a:ext cx="1663581" cy="124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GReverance" pitchFamily="2" charset="0"/>
              </a:rPr>
              <a:t>© Полшкова В.В., 2018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A4E5F50-8C3C-4655-97FD-59D2AA8CA0C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019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700" r:id="rId3"/>
    <p:sldLayoutId id="2147483702" r:id="rId4"/>
    <p:sldLayoutId id="2147483701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AGReverance" pitchFamily="2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39616" y="5171153"/>
            <a:ext cx="7772400" cy="14630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solidFill>
                  <a:srgbClr val="002060"/>
                </a:solidFill>
              </a:rPr>
              <a:t>Атмосферное давление. Ветер. Роза ветров.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8619392" y="5239491"/>
            <a:ext cx="3200400" cy="904332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chemeClr val="tx1"/>
                </a:solidFill>
              </a:rPr>
              <a:t>Сташкова Елена Валерьевна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Учитель географии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МБОУ г. Мурманск СОШ № 45</a:t>
            </a:r>
          </a:p>
        </p:txBody>
      </p:sp>
    </p:spTree>
    <p:extLst>
      <p:ext uri="{BB962C8B-B14F-4D97-AF65-F5344CB8AC3E}">
        <p14:creationId xmlns:p14="http://schemas.microsoft.com/office/powerpoint/2010/main" val="734738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4BF745B-2070-40CA-AB20-38028BE28DF3}"/>
              </a:ext>
            </a:extLst>
          </p:cNvPr>
          <p:cNvSpPr/>
          <p:nvPr/>
        </p:nvSpPr>
        <p:spPr>
          <a:xfrm>
            <a:off x="4000500" y="290146"/>
            <a:ext cx="3481754" cy="747347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ВЕТРЫ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C96BB263-0087-49AD-8D1E-2D12642C76EC}"/>
              </a:ext>
            </a:extLst>
          </p:cNvPr>
          <p:cNvSpPr/>
          <p:nvPr/>
        </p:nvSpPr>
        <p:spPr>
          <a:xfrm>
            <a:off x="773723" y="1543049"/>
            <a:ext cx="3543301" cy="2804748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ПОСТОЯННЫЕ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-Пассаты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- Западные ветры умеренных широт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- Восточные ветры полярных областей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6C52705-CEAF-489C-92EC-6007C3184D2C}"/>
              </a:ext>
            </a:extLst>
          </p:cNvPr>
          <p:cNvSpPr/>
          <p:nvPr/>
        </p:nvSpPr>
        <p:spPr>
          <a:xfrm>
            <a:off x="4598377" y="3591656"/>
            <a:ext cx="4413738" cy="2351943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МЕСТНЫЕ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002060"/>
                </a:solidFill>
              </a:rPr>
              <a:t>Бризы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002060"/>
                </a:solidFill>
              </a:rPr>
              <a:t>Горно-долинные ветры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002060"/>
                </a:solidFill>
              </a:rPr>
              <a:t>Фён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rgbClr val="002060"/>
                </a:solidFill>
              </a:rPr>
              <a:t>Бора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0AFBD488-5FBF-4645-9DF2-311AD5B69D86}"/>
              </a:ext>
            </a:extLst>
          </p:cNvPr>
          <p:cNvSpPr/>
          <p:nvPr/>
        </p:nvSpPr>
        <p:spPr>
          <a:xfrm>
            <a:off x="7011863" y="1543049"/>
            <a:ext cx="3543301" cy="1239717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СЕЗОННЫЕ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- Муссоны</a:t>
            </a: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05B26E19-0FAA-4334-BB2E-D54F7F8E3368}"/>
              </a:ext>
            </a:extLst>
          </p:cNvPr>
          <p:cNvCxnSpPr>
            <a:stCxn id="2" idx="2"/>
          </p:cNvCxnSpPr>
          <p:nvPr/>
        </p:nvCxnSpPr>
        <p:spPr>
          <a:xfrm flipH="1">
            <a:off x="4387362" y="1037493"/>
            <a:ext cx="1354015" cy="120454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D4FEBDF6-F73B-46B0-A603-F83296D23713}"/>
              </a:ext>
            </a:extLst>
          </p:cNvPr>
          <p:cNvCxnSpPr>
            <a:stCxn id="2" idx="2"/>
          </p:cNvCxnSpPr>
          <p:nvPr/>
        </p:nvCxnSpPr>
        <p:spPr>
          <a:xfrm>
            <a:off x="5741377" y="1037493"/>
            <a:ext cx="870438" cy="2391507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9E4B3318-5F40-4494-9144-479C24C28E9D}"/>
              </a:ext>
            </a:extLst>
          </p:cNvPr>
          <p:cNvCxnSpPr>
            <a:stCxn id="2" idx="2"/>
          </p:cNvCxnSpPr>
          <p:nvPr/>
        </p:nvCxnSpPr>
        <p:spPr>
          <a:xfrm>
            <a:off x="5741377" y="1037493"/>
            <a:ext cx="1195754" cy="107266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4786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0BF9E09-6A44-4203-9249-D6A6E55DF3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073" y="322486"/>
            <a:ext cx="9211854" cy="5773412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B5A3A00A-79B5-45F7-A178-AFD6BFAE67E1}"/>
              </a:ext>
            </a:extLst>
          </p:cNvPr>
          <p:cNvSpPr/>
          <p:nvPr/>
        </p:nvSpPr>
        <p:spPr>
          <a:xfrm>
            <a:off x="8405447" y="5555171"/>
            <a:ext cx="3552092" cy="108145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Постоянные ветры</a:t>
            </a:r>
          </a:p>
        </p:txBody>
      </p:sp>
    </p:spTree>
    <p:extLst>
      <p:ext uri="{BB962C8B-B14F-4D97-AF65-F5344CB8AC3E}">
        <p14:creationId xmlns:p14="http://schemas.microsoft.com/office/powerpoint/2010/main" val="3804376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F375EFA-EC41-4D94-9BE9-94D7821999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FE7B9245-7DF3-4399-8157-9C10F7640C98}"/>
              </a:ext>
            </a:extLst>
          </p:cNvPr>
          <p:cNvSpPr/>
          <p:nvPr/>
        </p:nvSpPr>
        <p:spPr>
          <a:xfrm>
            <a:off x="2831124" y="5750169"/>
            <a:ext cx="8985738" cy="8792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МУССОНЫ</a:t>
            </a:r>
            <a:r>
              <a:rPr lang="ru-RU" sz="2800" b="1" dirty="0">
                <a:solidFill>
                  <a:srgbClr val="002060"/>
                </a:solidFill>
              </a:rPr>
              <a:t> – сезонный ветер, меняющий своё направление летом и зимой.</a:t>
            </a:r>
          </a:p>
        </p:txBody>
      </p:sp>
    </p:spTree>
    <p:extLst>
      <p:ext uri="{BB962C8B-B14F-4D97-AF65-F5344CB8AC3E}">
        <p14:creationId xmlns:p14="http://schemas.microsoft.com/office/powerpoint/2010/main" val="2440614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FF16337-4436-420A-87B6-B0056B5690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F22B1252-EF7A-470A-ABBE-5D721EB362D4}"/>
              </a:ext>
            </a:extLst>
          </p:cNvPr>
          <p:cNvSpPr/>
          <p:nvPr/>
        </p:nvSpPr>
        <p:spPr>
          <a:xfrm>
            <a:off x="448409" y="211015"/>
            <a:ext cx="11254154" cy="102870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БРИЗ</a:t>
            </a:r>
            <a:r>
              <a:rPr lang="ru-RU" sz="3000" b="1" dirty="0">
                <a:solidFill>
                  <a:srgbClr val="002060"/>
                </a:solidFill>
              </a:rPr>
              <a:t> – местный ветер, который образуется у водоемов и меняет свое направление на противоположное дважды в сутки.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CCB12BB2-41A9-44B6-B310-9BE98A3FB533}"/>
              </a:ext>
            </a:extLst>
          </p:cNvPr>
          <p:cNvSpPr/>
          <p:nvPr/>
        </p:nvSpPr>
        <p:spPr>
          <a:xfrm>
            <a:off x="2866292" y="5534758"/>
            <a:ext cx="4826977" cy="78691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Морской бриз (дневной)</a:t>
            </a:r>
          </a:p>
        </p:txBody>
      </p:sp>
    </p:spTree>
    <p:extLst>
      <p:ext uri="{BB962C8B-B14F-4D97-AF65-F5344CB8AC3E}">
        <p14:creationId xmlns:p14="http://schemas.microsoft.com/office/powerpoint/2010/main" val="735522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718129-76FC-45FA-8763-F5C6BE1EA1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B53FF080-B83C-49E9-B092-80A85EF3BEF4}"/>
              </a:ext>
            </a:extLst>
          </p:cNvPr>
          <p:cNvSpPr/>
          <p:nvPr/>
        </p:nvSpPr>
        <p:spPr>
          <a:xfrm>
            <a:off x="6919546" y="404446"/>
            <a:ext cx="4739054" cy="6506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Береговой бриз (ночной)</a:t>
            </a:r>
          </a:p>
        </p:txBody>
      </p:sp>
    </p:spTree>
    <p:extLst>
      <p:ext uri="{BB962C8B-B14F-4D97-AF65-F5344CB8AC3E}">
        <p14:creationId xmlns:p14="http://schemas.microsoft.com/office/powerpoint/2010/main" val="24283532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CDA3164-72CE-47ED-8DEB-DC10B1BE65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231" y="2091982"/>
            <a:ext cx="8604740" cy="4130277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489B74DA-5A7E-49ED-9448-BFE5C625C3FE}"/>
              </a:ext>
            </a:extLst>
          </p:cNvPr>
          <p:cNvSpPr/>
          <p:nvPr/>
        </p:nvSpPr>
        <p:spPr>
          <a:xfrm>
            <a:off x="497941" y="190122"/>
            <a:ext cx="11534115" cy="1575303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ГОРНО-ДОЛИННЫЕ ВЕТРЫ</a:t>
            </a:r>
            <a:r>
              <a:rPr lang="ru-RU" sz="3200" b="1" dirty="0">
                <a:solidFill>
                  <a:srgbClr val="002060"/>
                </a:solidFill>
              </a:rPr>
              <a:t> – ветры с суточной периодичностью, схожие в бризами, наблюдаются в горных системах.</a:t>
            </a:r>
          </a:p>
        </p:txBody>
      </p:sp>
    </p:spTree>
    <p:extLst>
      <p:ext uri="{BB962C8B-B14F-4D97-AF65-F5344CB8AC3E}">
        <p14:creationId xmlns:p14="http://schemas.microsoft.com/office/powerpoint/2010/main" val="92357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C67F62-632D-4603-BA73-E93A1EF810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661" y="1298388"/>
            <a:ext cx="7162800" cy="5246751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EEF84A3-C4B2-49FB-AF85-CD82CE4CB7FA}"/>
              </a:ext>
            </a:extLst>
          </p:cNvPr>
          <p:cNvSpPr/>
          <p:nvPr/>
        </p:nvSpPr>
        <p:spPr>
          <a:xfrm>
            <a:off x="633046" y="202223"/>
            <a:ext cx="11069516" cy="1213339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ФЁН</a:t>
            </a:r>
            <a:r>
              <a:rPr lang="ru-RU" sz="3200" b="1" dirty="0">
                <a:solidFill>
                  <a:srgbClr val="002060"/>
                </a:solidFill>
              </a:rPr>
              <a:t> – сильный, порывистый, теплый и сухой местный ветер, дующий с гор в долины.</a:t>
            </a:r>
          </a:p>
        </p:txBody>
      </p:sp>
    </p:spTree>
    <p:extLst>
      <p:ext uri="{BB962C8B-B14F-4D97-AF65-F5344CB8AC3E}">
        <p14:creationId xmlns:p14="http://schemas.microsoft.com/office/powerpoint/2010/main" val="26743823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D4D0956-7297-44E3-ABA0-8BF52B6EB5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262" y="1525466"/>
            <a:ext cx="7110045" cy="5332534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F8474F87-0D80-43DC-9570-EAE7EF98DBD8}"/>
              </a:ext>
            </a:extLst>
          </p:cNvPr>
          <p:cNvSpPr/>
          <p:nvPr/>
        </p:nvSpPr>
        <p:spPr>
          <a:xfrm>
            <a:off x="342900" y="158262"/>
            <a:ext cx="11605846" cy="193430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БОРА </a:t>
            </a:r>
            <a:r>
              <a:rPr lang="ru-RU" sz="2800" b="1" dirty="0">
                <a:solidFill>
                  <a:srgbClr val="002060"/>
                </a:solidFill>
              </a:rPr>
              <a:t>– сильный, холодный, порывистый местный ветер, возникающий в случае, когда поток холодного воздуха встречает на своем пути возвышенность и затем с силой обрушивается на побережье. Вызывает обледенение судов.</a:t>
            </a:r>
          </a:p>
        </p:txBody>
      </p:sp>
    </p:spTree>
    <p:extLst>
      <p:ext uri="{BB962C8B-B14F-4D97-AF65-F5344CB8AC3E}">
        <p14:creationId xmlns:p14="http://schemas.microsoft.com/office/powerpoint/2010/main" val="41425078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447DDCF-571A-4495-93DF-5F9333D48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06028"/>
            <a:ext cx="4394840" cy="4445943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A4978561-0A71-4FEB-82E3-0186EE4991F9}"/>
              </a:ext>
            </a:extLst>
          </p:cNvPr>
          <p:cNvSpPr/>
          <p:nvPr/>
        </p:nvSpPr>
        <p:spPr>
          <a:xfrm>
            <a:off x="553915" y="1565031"/>
            <a:ext cx="5161085" cy="309489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РОЗА ВЕТРОВ </a:t>
            </a:r>
            <a:r>
              <a:rPr lang="ru-RU" sz="3200" b="1" dirty="0">
                <a:solidFill>
                  <a:srgbClr val="002060"/>
                </a:solidFill>
              </a:rPr>
              <a:t>– график на котором показаны направления ветров, господствующих в данной местности.</a:t>
            </a:r>
          </a:p>
        </p:txBody>
      </p:sp>
    </p:spTree>
    <p:extLst>
      <p:ext uri="{BB962C8B-B14F-4D97-AF65-F5344CB8AC3E}">
        <p14:creationId xmlns:p14="http://schemas.microsoft.com/office/powerpoint/2010/main" val="12083343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072A779-ED79-4BA5-B3DC-B87FED3E2C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AE2DFA3-BEB8-4E73-B5B8-CD6C7B991AAD}"/>
              </a:ext>
            </a:extLst>
          </p:cNvPr>
          <p:cNvSpPr/>
          <p:nvPr/>
        </p:nvSpPr>
        <p:spPr>
          <a:xfrm>
            <a:off x="8968154" y="386862"/>
            <a:ext cx="2514600" cy="59787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</a:t>
            </a:r>
          </a:p>
        </p:txBody>
      </p:sp>
    </p:spTree>
    <p:extLst>
      <p:ext uri="{BB962C8B-B14F-4D97-AF65-F5344CB8AC3E}">
        <p14:creationId xmlns:p14="http://schemas.microsoft.com/office/powerpoint/2010/main" val="530468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BFC770A-6C04-4DC5-B58E-BD8BAE2EB1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393" y="780743"/>
            <a:ext cx="4596782" cy="5718544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7D4C6C28-711A-42D0-A20E-1FE5BBBE241F}"/>
              </a:ext>
            </a:extLst>
          </p:cNvPr>
          <p:cNvSpPr/>
          <p:nvPr/>
        </p:nvSpPr>
        <p:spPr>
          <a:xfrm>
            <a:off x="606669" y="888023"/>
            <a:ext cx="6453554" cy="2391508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АТМОСФЕРНОЕ ДАВЛЕНИЕ </a:t>
            </a:r>
            <a:r>
              <a:rPr lang="ru-RU" sz="3200" b="1" dirty="0">
                <a:solidFill>
                  <a:srgbClr val="002060"/>
                </a:solidFill>
              </a:rPr>
              <a:t>– давление атмосферы на земную поверхность и все объекты, которые на ней находятся.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20738F01-3284-4E17-A17A-60E4228B4296}"/>
              </a:ext>
            </a:extLst>
          </p:cNvPr>
          <p:cNvSpPr/>
          <p:nvPr/>
        </p:nvSpPr>
        <p:spPr>
          <a:xfrm>
            <a:off x="913731" y="3578470"/>
            <a:ext cx="5644662" cy="214532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Воздух оказывает на земную поверхность давление массой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кг 33 грамма </a:t>
            </a:r>
            <a:r>
              <a:rPr lang="ru-RU" sz="3200" b="1" dirty="0">
                <a:solidFill>
                  <a:srgbClr val="002060"/>
                </a:solidFill>
              </a:rPr>
              <a:t>на каждый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см².</a:t>
            </a:r>
          </a:p>
        </p:txBody>
      </p:sp>
    </p:spTree>
    <p:extLst>
      <p:ext uri="{BB962C8B-B14F-4D97-AF65-F5344CB8AC3E}">
        <p14:creationId xmlns:p14="http://schemas.microsoft.com/office/powerpoint/2010/main" val="25135531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B1903624-8B26-4052-AA88-55AEFEF90FAD}"/>
              </a:ext>
            </a:extLst>
          </p:cNvPr>
          <p:cNvSpPr/>
          <p:nvPr/>
        </p:nvSpPr>
        <p:spPr>
          <a:xfrm>
            <a:off x="852854" y="1758462"/>
            <a:ext cx="10726615" cy="2751992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</a:rPr>
              <a:t>Изучите порядок построения Розы ветров рубрика «Шаг за шагом» стр. 133. </a:t>
            </a:r>
          </a:p>
          <a:p>
            <a:pPr algn="ctr"/>
            <a:r>
              <a:rPr lang="ru-RU" sz="4400" b="1" dirty="0">
                <a:solidFill>
                  <a:srgbClr val="002060"/>
                </a:solidFill>
              </a:rPr>
              <a:t>Выполните задание.</a:t>
            </a:r>
          </a:p>
        </p:txBody>
      </p:sp>
    </p:spTree>
    <p:extLst>
      <p:ext uri="{BB962C8B-B14F-4D97-AF65-F5344CB8AC3E}">
        <p14:creationId xmlns:p14="http://schemas.microsoft.com/office/powerpoint/2010/main" val="35390892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4F15A8B-223C-43AC-A0B3-A26ABA31D7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0547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</a:rPr>
              <a:t>Прочитать параграф 39 и 40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Домашнее задание</a:t>
            </a:r>
          </a:p>
        </p:txBody>
      </p:sp>
    </p:spTree>
    <p:extLst>
      <p:ext uri="{BB962C8B-B14F-4D97-AF65-F5344CB8AC3E}">
        <p14:creationId xmlns:p14="http://schemas.microsoft.com/office/powerpoint/2010/main" val="57515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9B6D443D-E13C-48D8-B0E6-B443A1C45BBD}"/>
              </a:ext>
            </a:extLst>
          </p:cNvPr>
          <p:cNvSpPr/>
          <p:nvPr/>
        </p:nvSpPr>
        <p:spPr>
          <a:xfrm>
            <a:off x="984738" y="219808"/>
            <a:ext cx="9750670" cy="580292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Приборы для измерения Атмосферного давления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63580C-53A2-4FF5-B38F-C03A5924BB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954" y="2565882"/>
            <a:ext cx="8657492" cy="3838435"/>
          </a:xfrm>
          <a:prstGeom prst="rect">
            <a:avLst/>
          </a:prstGeom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21F22A4-311F-428E-8B44-7B1E1624843B}"/>
              </a:ext>
            </a:extLst>
          </p:cNvPr>
          <p:cNvSpPr/>
          <p:nvPr/>
        </p:nvSpPr>
        <p:spPr>
          <a:xfrm>
            <a:off x="378069" y="1028700"/>
            <a:ext cx="11465169" cy="1441938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БАРОМЕТР</a:t>
            </a:r>
            <a:r>
              <a:rPr lang="ru-RU" sz="2800" b="1" dirty="0">
                <a:solidFill>
                  <a:srgbClr val="002060"/>
                </a:solidFill>
              </a:rPr>
              <a:t> (жидкостные (ртутные) и безжидкостные (анероиды)).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БАРОГРАФ</a:t>
            </a:r>
            <a:r>
              <a:rPr lang="ru-RU" sz="2800" b="1" dirty="0">
                <a:solidFill>
                  <a:srgbClr val="002060"/>
                </a:solidFill>
              </a:rPr>
              <a:t> – самопишущий прибор для непрерывного фиксирования значений АД. Единицы измерения </a:t>
            </a:r>
            <a:r>
              <a:rPr lang="ru-RU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мм.рт.ст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или </a:t>
            </a:r>
            <a:r>
              <a:rPr lang="ru-RU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гПа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750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537C64-F879-41F0-9F96-C26B702B0F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09"/>
            <a:ext cx="12192000" cy="6848381"/>
          </a:xfrm>
          <a:prstGeom prst="rect">
            <a:avLst/>
          </a:prstGeom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EAE8E3E0-181D-4BD6-A4BB-DA7F9C9E4C0D}"/>
              </a:ext>
            </a:extLst>
          </p:cNvPr>
          <p:cNvSpPr/>
          <p:nvPr/>
        </p:nvSpPr>
        <p:spPr>
          <a:xfrm>
            <a:off x="2584938" y="5556738"/>
            <a:ext cx="9258299" cy="95836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Нормальное АД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760 </a:t>
            </a:r>
            <a:r>
              <a:rPr lang="ru-RU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мм.рт.ст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(1013 </a:t>
            </a:r>
            <a:r>
              <a:rPr lang="ru-RU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гПа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sz="2800" b="1" dirty="0">
                <a:solidFill>
                  <a:srgbClr val="002060"/>
                </a:solidFill>
              </a:rPr>
              <a:t>, если меньше то оно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пониженное</a:t>
            </a:r>
            <a:r>
              <a:rPr lang="ru-RU" sz="2800" b="1" dirty="0">
                <a:solidFill>
                  <a:srgbClr val="002060"/>
                </a:solidFill>
              </a:rPr>
              <a:t>, если больше –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повышенное.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1060C25F-AFD6-4A27-966A-39552AA1FA90}"/>
              </a:ext>
            </a:extLst>
          </p:cNvPr>
          <p:cNvSpPr/>
          <p:nvPr/>
        </p:nvSpPr>
        <p:spPr>
          <a:xfrm>
            <a:off x="175847" y="114300"/>
            <a:ext cx="11816861" cy="668215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С высотой АД понижается в среднем на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ru-RU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мм.рт.ст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на каждые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10,5 м.</a:t>
            </a:r>
          </a:p>
        </p:txBody>
      </p:sp>
    </p:spTree>
    <p:extLst>
      <p:ext uri="{BB962C8B-B14F-4D97-AF65-F5344CB8AC3E}">
        <p14:creationId xmlns:p14="http://schemas.microsoft.com/office/powerpoint/2010/main" val="978459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1EC440-B668-4AD5-8B15-E7328A8658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09"/>
            <a:ext cx="12192000" cy="6848381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8B20BFD3-557D-4CBA-BD22-DB2DFFDCC8F5}"/>
              </a:ext>
            </a:extLst>
          </p:cNvPr>
          <p:cNvSpPr/>
          <p:nvPr/>
        </p:nvSpPr>
        <p:spPr>
          <a:xfrm>
            <a:off x="5266593" y="149469"/>
            <a:ext cx="6840415" cy="108145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На разных широтах АД различается:</a:t>
            </a:r>
          </a:p>
          <a:p>
            <a:pPr marL="285750" indent="-285750" algn="ctr"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</a:rPr>
              <a:t>давление в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экваториальных широтах – низкое;</a:t>
            </a:r>
          </a:p>
          <a:p>
            <a:pPr marL="285750" indent="-285750" algn="ctr">
              <a:buFontTx/>
              <a:buChar char="-"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полюсах – высокое.</a:t>
            </a:r>
          </a:p>
        </p:txBody>
      </p:sp>
    </p:spTree>
    <p:extLst>
      <p:ext uri="{BB962C8B-B14F-4D97-AF65-F5344CB8AC3E}">
        <p14:creationId xmlns:p14="http://schemas.microsoft.com/office/powerpoint/2010/main" val="186934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455FDBF-378C-4E29-B5A3-73678DEC78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2BC8B60E-0800-422B-A648-14CE2C3A2CF2}"/>
              </a:ext>
            </a:extLst>
          </p:cNvPr>
          <p:cNvSpPr/>
          <p:nvPr/>
        </p:nvSpPr>
        <p:spPr>
          <a:xfrm>
            <a:off x="6787661" y="123091"/>
            <a:ext cx="5257800" cy="30509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ВЕТЕР</a:t>
            </a:r>
            <a:r>
              <a:rPr lang="ru-RU" sz="3200" b="1" dirty="0">
                <a:solidFill>
                  <a:srgbClr val="002060"/>
                </a:solidFill>
              </a:rPr>
              <a:t> – это горизонтальное перемещение воздуха из области высокого давления в область низкого давления. </a:t>
            </a:r>
          </a:p>
        </p:txBody>
      </p:sp>
    </p:spTree>
    <p:extLst>
      <p:ext uri="{BB962C8B-B14F-4D97-AF65-F5344CB8AC3E}">
        <p14:creationId xmlns:p14="http://schemas.microsoft.com/office/powerpoint/2010/main" val="3488813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768569C-F639-4C3C-808E-9B1694B778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673" y="368252"/>
            <a:ext cx="2542149" cy="597405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6176539-1604-4023-A31F-505C88C321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3504"/>
            <a:ext cx="7267062" cy="3694496"/>
          </a:xfrm>
          <a:prstGeom prst="rect">
            <a:avLst/>
          </a:prstGeom>
        </p:spPr>
      </p:pic>
      <p:sp>
        <p:nvSpPr>
          <p:cNvPr id="6" name="Облачко с текстом: прямоугольное со скругленными углами 5">
            <a:extLst>
              <a:ext uri="{FF2B5EF4-FFF2-40B4-BE49-F238E27FC236}">
                <a16:creationId xmlns:a16="http://schemas.microsoft.com/office/drawing/2014/main" id="{DE3D7FD6-E9D2-4564-B5B6-6FAB4771EA1A}"/>
              </a:ext>
            </a:extLst>
          </p:cNvPr>
          <p:cNvSpPr/>
          <p:nvPr/>
        </p:nvSpPr>
        <p:spPr>
          <a:xfrm>
            <a:off x="1547446" y="368252"/>
            <a:ext cx="6277708" cy="1144025"/>
          </a:xfrm>
          <a:prstGeom prst="wedgeRoundRectCallout">
            <a:avLst>
              <a:gd name="adj1" fmla="val 69956"/>
              <a:gd name="adj2" fmla="val 64037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ФЛЮГЕР </a:t>
            </a:r>
            <a:r>
              <a:rPr lang="ru-RU" sz="3200" b="1" dirty="0">
                <a:solidFill>
                  <a:srgbClr val="002060"/>
                </a:solidFill>
              </a:rPr>
              <a:t>– прибор для определения направления ветра.</a:t>
            </a:r>
          </a:p>
        </p:txBody>
      </p:sp>
      <p:sp>
        <p:nvSpPr>
          <p:cNvPr id="9" name="Облачко с текстом: прямоугольное со скругленными углами 8">
            <a:extLst>
              <a:ext uri="{FF2B5EF4-FFF2-40B4-BE49-F238E27FC236}">
                <a16:creationId xmlns:a16="http://schemas.microsoft.com/office/drawing/2014/main" id="{E66CC0F0-69EE-4FF6-882F-242A38DEC92D}"/>
              </a:ext>
            </a:extLst>
          </p:cNvPr>
          <p:cNvSpPr/>
          <p:nvPr/>
        </p:nvSpPr>
        <p:spPr>
          <a:xfrm>
            <a:off x="430822" y="1765878"/>
            <a:ext cx="7394332" cy="1144025"/>
          </a:xfrm>
          <a:prstGeom prst="wedgeRoundRectCallout">
            <a:avLst>
              <a:gd name="adj1" fmla="val -488"/>
              <a:gd name="adj2" fmla="val 103232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АНЕМОМЕТР</a:t>
            </a:r>
            <a:r>
              <a:rPr lang="ru-RU" sz="3200" b="1" dirty="0">
                <a:solidFill>
                  <a:srgbClr val="002060"/>
                </a:solidFill>
              </a:rPr>
              <a:t> – прибор для измерения скорости и силы ветра (в м/с).</a:t>
            </a:r>
          </a:p>
        </p:txBody>
      </p:sp>
    </p:spTree>
    <p:extLst>
      <p:ext uri="{BB962C8B-B14F-4D97-AF65-F5344CB8AC3E}">
        <p14:creationId xmlns:p14="http://schemas.microsoft.com/office/powerpoint/2010/main" val="2522055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B593C4-0CF4-4D5F-9D24-02181F47A6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56" y="1776047"/>
            <a:ext cx="7191444" cy="508195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C8C2707-DB97-48A7-A445-97FB5D6F14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72065" cy="3603205"/>
          </a:xfrm>
          <a:prstGeom prst="rect">
            <a:avLst/>
          </a:prstGeom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6EC3BCF8-A186-4B69-BE22-76C17EE33372}"/>
              </a:ext>
            </a:extLst>
          </p:cNvPr>
          <p:cNvSpPr/>
          <p:nvPr/>
        </p:nvSpPr>
        <p:spPr>
          <a:xfrm>
            <a:off x="5486401" y="65942"/>
            <a:ext cx="6541477" cy="1582616"/>
          </a:xfrm>
          <a:prstGeom prst="round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Сила ветра измеряется по 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шкале Бофорта 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(от 0 до 12 баллов)</a:t>
            </a:r>
          </a:p>
        </p:txBody>
      </p:sp>
      <p:sp>
        <p:nvSpPr>
          <p:cNvPr id="7" name="Облачко с текстом: прямоугольное со скругленными углами 6">
            <a:extLst>
              <a:ext uri="{FF2B5EF4-FFF2-40B4-BE49-F238E27FC236}">
                <a16:creationId xmlns:a16="http://schemas.microsoft.com/office/drawing/2014/main" id="{C0E6BD28-6A14-4B9A-A117-3E70B24CB52E}"/>
              </a:ext>
            </a:extLst>
          </p:cNvPr>
          <p:cNvSpPr/>
          <p:nvPr/>
        </p:nvSpPr>
        <p:spPr>
          <a:xfrm>
            <a:off x="545123" y="4132385"/>
            <a:ext cx="4035669" cy="677007"/>
          </a:xfrm>
          <a:prstGeom prst="wedgeRoundRectCallout">
            <a:avLst>
              <a:gd name="adj1" fmla="val 50845"/>
              <a:gd name="adj2" fmla="val -162176"/>
              <a:gd name="adj3" fmla="val 16667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Френсис Бофорт</a:t>
            </a:r>
          </a:p>
        </p:txBody>
      </p:sp>
    </p:spTree>
    <p:extLst>
      <p:ext uri="{BB962C8B-B14F-4D97-AF65-F5344CB8AC3E}">
        <p14:creationId xmlns:p14="http://schemas.microsoft.com/office/powerpoint/2010/main" val="3725813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20787155-5001-4C4B-85B5-89239973F862}"/>
              </a:ext>
            </a:extLst>
          </p:cNvPr>
          <p:cNvSpPr/>
          <p:nvPr/>
        </p:nvSpPr>
        <p:spPr>
          <a:xfrm>
            <a:off x="888023" y="1222131"/>
            <a:ext cx="10726616" cy="462475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ВОЗНИКНОВЕНИЯ ВЕТРА</a:t>
            </a:r>
          </a:p>
          <a:p>
            <a:pPr marL="285750" indent="-285750" algn="ctr">
              <a:buFontTx/>
              <a:buChar char="-"/>
            </a:pPr>
            <a:r>
              <a:rPr lang="ru-RU" sz="4000" b="1" dirty="0">
                <a:solidFill>
                  <a:srgbClr val="002060"/>
                </a:solidFill>
              </a:rPr>
              <a:t>разница в Атмосферном давлении;</a:t>
            </a:r>
          </a:p>
          <a:p>
            <a:pPr marL="285750" indent="-285750" algn="ctr">
              <a:buFontTx/>
              <a:buChar char="-"/>
            </a:pPr>
            <a:r>
              <a:rPr lang="ru-RU" sz="4000" b="1" dirty="0">
                <a:solidFill>
                  <a:srgbClr val="002060"/>
                </a:solidFill>
              </a:rPr>
              <a:t>осадки;</a:t>
            </a:r>
          </a:p>
          <a:p>
            <a:pPr marL="285750" indent="-285750" algn="ctr">
              <a:buFontTx/>
              <a:buChar char="-"/>
            </a:pPr>
            <a:r>
              <a:rPr lang="ru-RU" sz="4000" b="1" dirty="0">
                <a:solidFill>
                  <a:srgbClr val="002060"/>
                </a:solidFill>
              </a:rPr>
              <a:t>скопление воздушных масс.</a:t>
            </a:r>
          </a:p>
        </p:txBody>
      </p:sp>
    </p:spTree>
    <p:extLst>
      <p:ext uri="{BB962C8B-B14F-4D97-AF65-F5344CB8AC3E}">
        <p14:creationId xmlns:p14="http://schemas.microsoft.com/office/powerpoint/2010/main" val="4213033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6196</TotalTime>
  <Words>391</Words>
  <Application>Microsoft Office PowerPoint</Application>
  <PresentationFormat>Широкоэкранный</PresentationFormat>
  <Paragraphs>51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AGReverance</vt:lpstr>
      <vt:lpstr>Calibri</vt:lpstr>
      <vt:lpstr>Tw Cen MT</vt:lpstr>
      <vt:lpstr>Wingdings 3</vt:lpstr>
      <vt:lpstr>Интеграл</vt:lpstr>
      <vt:lpstr>Атмосферное давление. Ветер. Роза ветров.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>МАОУ ДО ЦРТДиЮ Каменского района Пензенской области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«География»</dc:title>
  <dc:subject>География</dc:subject>
  <dc:creator>Viktoriya Polshkova</dc:creator>
  <cp:keywords>география</cp:keywords>
  <cp:lastModifiedBy>Елена Сташкова</cp:lastModifiedBy>
  <cp:revision>244</cp:revision>
  <dcterms:created xsi:type="dcterms:W3CDTF">2018-02-25T15:29:25Z</dcterms:created>
  <dcterms:modified xsi:type="dcterms:W3CDTF">2023-12-10T11:13:12Z</dcterms:modified>
  <cp:category>География;Страны</cp:category>
</cp:coreProperties>
</file>