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8" r:id="rId3"/>
    <p:sldId id="257" r:id="rId4"/>
    <p:sldId id="278" r:id="rId5"/>
    <p:sldId id="279" r:id="rId6"/>
    <p:sldId id="260" r:id="rId7"/>
    <p:sldId id="259" r:id="rId8"/>
    <p:sldId id="261" r:id="rId9"/>
    <p:sldId id="276" r:id="rId10"/>
    <p:sldId id="277" r:id="rId11"/>
    <p:sldId id="271" r:id="rId12"/>
    <p:sldId id="272" r:id="rId13"/>
    <p:sldId id="273" r:id="rId14"/>
    <p:sldId id="274" r:id="rId15"/>
    <p:sldId id="275" r:id="rId16"/>
    <p:sldId id="280" r:id="rId17"/>
    <p:sldId id="270" r:id="rId18"/>
    <p:sldId id="267" r:id="rId19"/>
    <p:sldId id="268" r:id="rId20"/>
    <p:sldId id="269" r:id="rId21"/>
    <p:sldId id="266" r:id="rId22"/>
    <p:sldId id="262" r:id="rId23"/>
    <p:sldId id="263" r:id="rId24"/>
    <p:sldId id="264" r:id="rId25"/>
    <p:sldId id="265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5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8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/>
              </a:p>
            </p:txBody>
          </p:sp>
          <p:sp>
            <p:nvSpPr>
              <p:cNvPr id="9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/>
              </a:p>
            </p:txBody>
          </p:sp>
        </p:grpSp>
        <p:sp>
          <p:nvSpPr>
            <p:cNvPr id="7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300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450" y="6553200"/>
            <a:ext cx="762000" cy="228600"/>
          </a:xfrm>
        </p:spPr>
        <p:txBody>
          <a:bodyPr/>
          <a:lstStyle>
            <a:lvl1pPr algn="ctr">
              <a:defRPr sz="900" kern="1200" cap="small" baseline="0" smtClean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fld id="{E35DD311-2308-454F-A903-559A5B7BAF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A7BAC-71EC-474E-B31B-F490027C73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5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6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7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8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FDF07-4E66-4BCA-B582-537F07FD95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DF926A-085E-408E-ADC7-F2523EF9BF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CF269-45FD-4512-8611-D026B035AB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hee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59157-F766-4C2B-9394-1C7A4E0692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heel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A922F-F77C-45B5-B1B6-3F0724AF3A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heel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BB702-4D7D-417B-A563-93E089A8B7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heel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79902-16BF-43B4-AF70-015CC60A2C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heel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C3877-E98E-42FE-9196-929DD01AC6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heel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C9C11-5980-499C-B3D6-251B002E8D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0D9EF-FF14-4A88-855D-8D9D400211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4A0E5-2B56-4B11-878B-9AC95EA1B4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heel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1AD6E-7EC8-4B57-B3C8-00A8E3392C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heel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E58E4-5F13-4A4D-8DE4-0F328E8F17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heel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23BDA-BC98-44FD-AE86-796BC85309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heel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28600" y="1600200"/>
            <a:ext cx="8686800" cy="2422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8600" y="4175125"/>
            <a:ext cx="8686800" cy="2422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59764-A169-44E3-8C48-0819E5A005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5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6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7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025" y="6556375"/>
            <a:ext cx="1673225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300" y="6556375"/>
            <a:ext cx="1673225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275" y="6556375"/>
            <a:ext cx="762000" cy="228600"/>
          </a:xfrm>
        </p:spPr>
        <p:txBody>
          <a:bodyPr/>
          <a:lstStyle>
            <a:lvl1pPr marL="0" algn="ctr" defTabSz="914400" rtl="0" eaLnBrk="1" latinLnBrk="0" hangingPunct="1">
              <a:defRPr sz="900" kern="1200" cap="small" baseline="0" smtClean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fld id="{F1D9B123-9B32-472E-9A93-6202A4DA33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FD8B5-63DB-44E8-B351-A56C9023D7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rtlCol="0" anchor="ctr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21CCB-030F-4F71-A98A-1720B2AF1B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4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5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6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5C95C-E012-4869-B67A-53C6CF5166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3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4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</p:grp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B7B54-EC43-4102-8D8F-EA45901143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/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AFE5B-7E4F-436C-B578-751D3393F4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/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rtlCol="0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239B7-B4D5-453B-947F-D5FD645553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</p:grp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438400" y="2286000"/>
            <a:ext cx="6248400" cy="384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5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 smtClean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fld id="{69C5B518-7E62-4197-A99C-E78C1113CE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85" r:id="rId12"/>
  </p:sldLayoutIdLst>
  <p:transition spd="med">
    <p:wheel/>
  </p:transition>
  <p:txStyles>
    <p:titleStyle>
      <a:lvl1pPr algn="r" rtl="0" fontAlgn="base">
        <a:spcBef>
          <a:spcPct val="0"/>
        </a:spcBef>
        <a:spcAft>
          <a:spcPct val="0"/>
        </a:spcAft>
        <a:defRPr sz="4400" kern="1200" cap="small" spc="200">
          <a:solidFill>
            <a:schemeClr val="tx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9pPr>
    </p:titleStyle>
    <p:bodyStyle>
      <a:lvl1pPr marL="457200" indent="-457200" algn="l" rtl="0" fontAlgn="base">
        <a:spcBef>
          <a:spcPts val="18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ts val="18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rtl="0" fontAlgn="base">
        <a:spcBef>
          <a:spcPts val="1200"/>
        </a:spcBef>
        <a:spcAft>
          <a:spcPct val="0"/>
        </a:spcAft>
        <a:buClr>
          <a:srgbClr val="D4E336"/>
        </a:buClr>
        <a:buSzPct val="8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rtl="0" fontAlgn="base">
        <a:spcBef>
          <a:spcPts val="1200"/>
        </a:spcBef>
        <a:spcAft>
          <a:spcPct val="0"/>
        </a:spcAft>
        <a:buClr>
          <a:srgbClr val="0C8228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rtl="0" fontAlgn="base">
        <a:spcBef>
          <a:spcPts val="1200"/>
        </a:spcBef>
        <a:spcAft>
          <a:spcPct val="0"/>
        </a:spcAft>
        <a:buClr>
          <a:srgbClr val="C0EDA8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778229A-5F81-408E-BAA3-7FCB27C045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 spd="med">
    <p:wheel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pn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gif"/><Relationship Id="rId5" Type="http://schemas.openxmlformats.org/officeDocument/2006/relationships/image" Target="../media/image47.gif"/><Relationship Id="rId4" Type="http://schemas.openxmlformats.org/officeDocument/2006/relationships/image" Target="../media/image46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gif"/><Relationship Id="rId5" Type="http://schemas.openxmlformats.org/officeDocument/2006/relationships/image" Target="../media/image56.jpeg"/><Relationship Id="rId4" Type="http://schemas.openxmlformats.org/officeDocument/2006/relationships/image" Target="../media/image5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png"/><Relationship Id="rId5" Type="http://schemas.openxmlformats.org/officeDocument/2006/relationships/oleObject" Target="../embeddings/oleObject4.bin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42910" y="500042"/>
            <a:ext cx="8121712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такое биосфера</a:t>
            </a:r>
          </a:p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как она устроена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Picture 6" descr="C:\Users\Home\Desktop\butterfly_2001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71517">
            <a:off x="4546101" y="4110540"/>
            <a:ext cx="15621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274549" y="5448419"/>
            <a:ext cx="505260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/>
              <a:t>Володина Елена Николаевна</a:t>
            </a:r>
            <a:br>
              <a:rPr lang="ru-RU" sz="2800" b="1" dirty="0"/>
            </a:br>
            <a:r>
              <a:rPr lang="ru-RU" sz="2800" b="1" dirty="0"/>
              <a:t>МБОУ «</a:t>
            </a:r>
            <a:r>
              <a:rPr lang="ru-RU" sz="2800" b="1" dirty="0" err="1"/>
              <a:t>Нововолковская</a:t>
            </a:r>
            <a:r>
              <a:rPr lang="ru-RU" sz="2800" b="1" dirty="0"/>
              <a:t> ООШ»</a:t>
            </a:r>
            <a:br>
              <a:rPr lang="ru-RU" sz="2800" b="1" dirty="0"/>
            </a:br>
            <a:r>
              <a:rPr lang="ru-RU" sz="2800" b="1" dirty="0"/>
              <a:t>Московская область</a:t>
            </a: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228600"/>
            <a:ext cx="685804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Живое вещество планеты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1928802"/>
            <a:ext cx="6758006" cy="3840163"/>
          </a:xfrm>
        </p:spPr>
        <p:txBody>
          <a:bodyPr/>
          <a:lstStyle/>
          <a:p>
            <a:pPr algn="ctr"/>
            <a:r>
              <a:rPr lang="ru-RU" sz="4000" b="1" dirty="0" smtClean="0"/>
              <a:t>2,5 млн. видов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2786058"/>
            <a:ext cx="5357850" cy="3650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0" descr="C:\Documents and Settings\User\Рабочий стол\i000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28604"/>
            <a:ext cx="2214546" cy="110727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Преобладают: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57422" y="1928802"/>
            <a:ext cx="6248400" cy="3840163"/>
          </a:xfrm>
        </p:spPr>
        <p:txBody>
          <a:bodyPr/>
          <a:lstStyle/>
          <a:p>
            <a:pPr algn="ctr"/>
            <a:r>
              <a:rPr lang="ru-RU" sz="3200" b="1" dirty="0" smtClean="0"/>
              <a:t>по массе живого вещества - растения</a:t>
            </a:r>
          </a:p>
          <a:p>
            <a:pPr algn="ctr"/>
            <a:endParaRPr lang="ru-RU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3214686"/>
            <a:ext cx="3214710" cy="3473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571876"/>
            <a:ext cx="4015169" cy="2628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0" descr="C:\Documents and Settings\User\Рабочий стол\i000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28604"/>
            <a:ext cx="2214546" cy="110727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Преобладают: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200" b="1" dirty="0" smtClean="0"/>
              <a:t>Среди животных - насекомые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429000"/>
            <a:ext cx="4286280" cy="285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48253" y="3429000"/>
            <a:ext cx="3810027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0" descr="C:\Documents and Settings\User\Рабочий стол\i000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28604"/>
            <a:ext cx="2214546" cy="110727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Преобладают: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1928802"/>
            <a:ext cx="7286644" cy="3840163"/>
          </a:xfrm>
        </p:spPr>
        <p:txBody>
          <a:bodyPr/>
          <a:lstStyle/>
          <a:p>
            <a:pPr algn="ctr"/>
            <a:r>
              <a:rPr lang="ru-RU" sz="3200" b="1" dirty="0" smtClean="0"/>
              <a:t>Среди растений - покрытосеменные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2500306"/>
            <a:ext cx="5500726" cy="4125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0" descr="C:\Documents and Settings\User\Рабочий стол\i000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28604"/>
            <a:ext cx="2214546" cy="110727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Преобладают: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785926"/>
            <a:ext cx="7643834" cy="3840163"/>
          </a:xfrm>
        </p:spPr>
        <p:txBody>
          <a:bodyPr/>
          <a:lstStyle/>
          <a:p>
            <a:pPr algn="ctr"/>
            <a:r>
              <a:rPr lang="ru-RU" sz="3200" b="1" dirty="0" smtClean="0"/>
              <a:t>По видовому разнообразию - животные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85434"/>
            <a:ext cx="4214842" cy="2943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571875"/>
            <a:ext cx="3905257" cy="2928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0" descr="C:\Documents and Settings\User\Рабочий стол\i000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28604"/>
            <a:ext cx="2214546" cy="110727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285720" y="277813"/>
            <a:ext cx="8858280" cy="1139825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4000" b="1" i="1" u="sng" dirty="0" smtClean="0"/>
              <a:t>Реликты</a:t>
            </a:r>
            <a:r>
              <a:rPr lang="ru-RU" sz="4000" b="1" dirty="0" smtClean="0"/>
              <a:t>- древние виды, сумевшие приспособиться к новым условиям обитания</a:t>
            </a:r>
          </a:p>
        </p:txBody>
      </p:sp>
      <p:pic>
        <p:nvPicPr>
          <p:cNvPr id="7" name="Picture 6" descr="DSC029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285992"/>
            <a:ext cx="3286148" cy="438153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0" y="1571612"/>
            <a:ext cx="4038600" cy="2189163"/>
          </a:xfrm>
        </p:spPr>
        <p:txBody>
          <a:bodyPr/>
          <a:lstStyle/>
          <a:p>
            <a:pPr algn="ctr"/>
            <a:r>
              <a:rPr lang="ru-RU" sz="3600" b="1" dirty="0" smtClean="0"/>
              <a:t>Секвойя</a:t>
            </a:r>
            <a:endParaRPr lang="ru-RU" sz="3600" b="1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495800" cy="2189163"/>
          </a:xfrm>
        </p:spPr>
        <p:txBody>
          <a:bodyPr/>
          <a:lstStyle/>
          <a:p>
            <a:r>
              <a:rPr lang="ru-RU" sz="3600" b="1" dirty="0" smtClean="0"/>
              <a:t>Драконово дерево</a:t>
            </a:r>
            <a:endParaRPr lang="ru-RU" sz="3600" b="1" dirty="0"/>
          </a:p>
        </p:txBody>
      </p:sp>
      <p:pic>
        <p:nvPicPr>
          <p:cNvPr id="10" name="Picture 7" descr="драк дерев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2285992"/>
            <a:ext cx="3660148" cy="4319132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7173" name="Picture 10" descr="26-1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>
          <a:xfrm>
            <a:off x="3071802" y="4572008"/>
            <a:ext cx="3011581" cy="1908132"/>
          </a:xfrm>
          <a:noFill/>
        </p:spPr>
      </p:pic>
      <p:sp>
        <p:nvSpPr>
          <p:cNvPr id="23564" name="Rectangle 12"/>
          <p:cNvSpPr>
            <a:spLocks noGrp="1" noChangeArrowheads="1"/>
          </p:cNvSpPr>
          <p:nvPr>
            <p:ph sz="quarter" idx="3"/>
          </p:nvPr>
        </p:nvSpPr>
        <p:spPr>
          <a:xfrm>
            <a:off x="3428992" y="3857628"/>
            <a:ext cx="4038600" cy="2189162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/>
              <a:t>Варан</a:t>
            </a: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pomacea_brid_walk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5337175"/>
            <a:ext cx="2571750" cy="15208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714348" y="500063"/>
            <a:ext cx="8001027" cy="609600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chemeClr val="bg1"/>
              </a:gs>
              <a:gs pos="100000">
                <a:srgbClr val="FFFF6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/>
              <a:t>Царства живой природы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57188" y="1752600"/>
            <a:ext cx="1928812" cy="609600"/>
          </a:xfrm>
          <a:prstGeom prst="rect">
            <a:avLst/>
          </a:prstGeom>
          <a:gradFill rotWithShape="1">
            <a:gsLst>
              <a:gs pos="0">
                <a:srgbClr val="FF66FF"/>
              </a:gs>
              <a:gs pos="50000">
                <a:schemeClr val="bg1"/>
              </a:gs>
              <a:gs pos="100000">
                <a:srgbClr val="FF66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Бактерии 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6858000" y="1752600"/>
            <a:ext cx="1752600" cy="609600"/>
          </a:xfrm>
          <a:prstGeom prst="rect">
            <a:avLst/>
          </a:prstGeom>
          <a:gradFill rotWithShape="1">
            <a:gsLst>
              <a:gs pos="0">
                <a:srgbClr val="FFCC66"/>
              </a:gs>
              <a:gs pos="50000">
                <a:schemeClr val="bg1"/>
              </a:gs>
              <a:gs pos="100000">
                <a:srgbClr val="FFCC6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Грибы  </a:t>
            </a: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2143125" y="2819400"/>
            <a:ext cx="1928813" cy="6096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5000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Растения </a:t>
            </a: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4714875" y="2819400"/>
            <a:ext cx="2071688" cy="609600"/>
          </a:xfrm>
          <a:prstGeom prst="rect">
            <a:avLst/>
          </a:prstGeom>
          <a:gradFill rotWithShape="1">
            <a:gsLst>
              <a:gs pos="0">
                <a:srgbClr val="0066FF"/>
              </a:gs>
              <a:gs pos="50000">
                <a:schemeClr val="bg1"/>
              </a:gs>
              <a:gs pos="100000">
                <a:srgbClr val="0066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Животные  </a:t>
            </a:r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 flipH="1">
            <a:off x="1752600" y="1143000"/>
            <a:ext cx="2667000" cy="6096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201" name="Line 9"/>
          <p:cNvSpPr>
            <a:spLocks noChangeShapeType="1"/>
          </p:cNvSpPr>
          <p:nvPr/>
        </p:nvSpPr>
        <p:spPr bwMode="auto">
          <a:xfrm>
            <a:off x="4419600" y="1143000"/>
            <a:ext cx="3124200" cy="6096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202" name="Line 10"/>
          <p:cNvSpPr>
            <a:spLocks noChangeShapeType="1"/>
          </p:cNvSpPr>
          <p:nvPr/>
        </p:nvSpPr>
        <p:spPr bwMode="auto">
          <a:xfrm flipH="1">
            <a:off x="3200400" y="1143000"/>
            <a:ext cx="1219200" cy="16764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>
            <a:off x="4419600" y="1143000"/>
            <a:ext cx="1524000" cy="16764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8204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590800"/>
            <a:ext cx="1674813" cy="2209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205" name="Picture 13" descr="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2800" y="2690813"/>
            <a:ext cx="1676400" cy="14763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518" name="Picture 14" descr="2005-05-03_211803_gribi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13600" y="4343400"/>
            <a:ext cx="1930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9" name="Picture 15" descr="гусь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24400" y="3657600"/>
            <a:ext cx="2133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0" name="Picture 16" descr="e0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981200" y="3581400"/>
            <a:ext cx="138271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1" name="Picture 17" descr="post-11-1078700484"/>
          <p:cNvPicPr>
            <a:picLocks noChangeAspect="1" noChangeArrowheads="1"/>
          </p:cNvPicPr>
          <p:nvPr/>
        </p:nvPicPr>
        <p:blipFill>
          <a:blip r:embed="rId8"/>
          <a:srcRect l="2940" b="13573"/>
          <a:stretch>
            <a:fillRect/>
          </a:stretch>
        </p:blipFill>
        <p:spPr bwMode="auto">
          <a:xfrm>
            <a:off x="3000375" y="4857750"/>
            <a:ext cx="1547813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00063"/>
            <a:ext cx="9144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mtClean="0">
                <a:solidFill>
                  <a:srgbClr val="008000"/>
                </a:solidFill>
              </a:rPr>
              <a:t/>
            </a:r>
            <a:br>
              <a:rPr lang="ru-RU" smtClean="0">
                <a:solidFill>
                  <a:srgbClr val="008000"/>
                </a:solidFill>
              </a:rPr>
            </a:br>
            <a:endParaRPr lang="ru-RU" smtClean="0">
              <a:solidFill>
                <a:srgbClr val="008000"/>
              </a:solidFill>
            </a:endParaRP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429000"/>
            <a:ext cx="3560487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28596" y="2285992"/>
            <a:ext cx="3571900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bg1"/>
                </a:solidFill>
              </a:rPr>
              <a:t>одноклеточные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2285992"/>
            <a:ext cx="3571900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bg1"/>
                </a:solidFill>
              </a:rPr>
              <a:t>многоклеточные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14546" y="285728"/>
            <a:ext cx="4429156" cy="92333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solidFill>
                  <a:schemeClr val="bg1"/>
                </a:solidFill>
              </a:rPr>
              <a:t>Организмы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3071813" y="1357313"/>
            <a:ext cx="642937" cy="7858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5143500" y="1357313"/>
            <a:ext cx="571500" cy="7858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6159" name="Picture 5" descr="250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25" y="3143250"/>
            <a:ext cx="2579688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10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214290"/>
            <a:ext cx="8143900" cy="107157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Одноклеточные организмы</a:t>
            </a:r>
          </a:p>
        </p:txBody>
      </p:sp>
      <p:pic>
        <p:nvPicPr>
          <p:cNvPr id="6147" name="Picture 4" descr="z1-1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785938"/>
            <a:ext cx="8215313" cy="47450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Picture 5" descr="0001819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000504"/>
            <a:ext cx="3666572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9" name="Picture 11" descr="00041174"/>
          <p:cNvPicPr>
            <a:picLocks noChangeAspect="1" noChangeArrowheads="1"/>
          </p:cNvPicPr>
          <p:nvPr/>
        </p:nvPicPr>
        <p:blipFill>
          <a:blip r:embed="rId3"/>
          <a:srcRect l="6023" t="2713" r="2646" b="6140"/>
          <a:stretch>
            <a:fillRect/>
          </a:stretch>
        </p:blipFill>
        <p:spPr bwMode="auto">
          <a:xfrm>
            <a:off x="3500430" y="3929066"/>
            <a:ext cx="2748695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428728" y="-100013"/>
            <a:ext cx="7715272" cy="936626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3"/>
                </a:solidFill>
              </a:rPr>
              <a:t>  </a:t>
            </a:r>
            <a:r>
              <a:rPr lang="ru-RU" b="1" dirty="0" smtClean="0"/>
              <a:t>Многоклеточные организмы</a:t>
            </a:r>
          </a:p>
        </p:txBody>
      </p:sp>
      <p:pic>
        <p:nvPicPr>
          <p:cNvPr id="17414" name="Picture 6" descr="0001756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928670"/>
            <a:ext cx="3041099" cy="2857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Picture 9" descr="0001605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2357430"/>
            <a:ext cx="2428892" cy="234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8" name="Picture 10" descr="0001431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15140" y="3571876"/>
            <a:ext cx="2184400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0" name="Picture 12" descr="0004115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43702" y="1000108"/>
            <a:ext cx="2147006" cy="1878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2" descr="0001580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14612" y="857232"/>
            <a:ext cx="2519362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8000" b="1" dirty="0" smtClean="0"/>
              <a:t>Биосфера -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428860" y="1714488"/>
            <a:ext cx="6248400" cy="3840163"/>
          </a:xfrm>
        </p:spPr>
        <p:txBody>
          <a:bodyPr/>
          <a:lstStyle/>
          <a:p>
            <a:pPr algn="ctr"/>
            <a:r>
              <a:rPr lang="ru-RU" sz="4400" b="1" dirty="0" smtClean="0"/>
              <a:t>Внешняя оболочка Земли, населенная живыми организмами и преобразованная ими</a:t>
            </a:r>
          </a:p>
          <a:p>
            <a:pPr algn="ctr"/>
            <a:r>
              <a:rPr lang="ru-RU" sz="3600" b="1" dirty="0" smtClean="0"/>
              <a:t>От греческого «</a:t>
            </a:r>
            <a:r>
              <a:rPr lang="ru-RU" sz="3600" b="1" dirty="0" err="1" smtClean="0"/>
              <a:t>биос</a:t>
            </a:r>
            <a:r>
              <a:rPr lang="ru-RU" sz="3600" b="1" dirty="0" smtClean="0"/>
              <a:t>» – жизнь, «сфера» - шар</a:t>
            </a:r>
            <a:endParaRPr lang="ru-RU" sz="3600" b="1" dirty="0"/>
          </a:p>
        </p:txBody>
      </p:sp>
      <p:pic>
        <p:nvPicPr>
          <p:cNvPr id="6" name="Picture 6" descr="woorld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000108"/>
            <a:ext cx="1763712" cy="17637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228600"/>
            <a:ext cx="6758006" cy="1143000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Среда обитания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b="1" dirty="0" smtClean="0"/>
              <a:t>Всё, что окружает живой организм</a:t>
            </a:r>
            <a:endParaRPr lang="ru-RU" sz="4400" b="1" dirty="0"/>
          </a:p>
        </p:txBody>
      </p:sp>
      <p:sp>
        <p:nvSpPr>
          <p:cNvPr id="4" name="Выноска со стрелкой вверх 3"/>
          <p:cNvSpPr/>
          <p:nvPr/>
        </p:nvSpPr>
        <p:spPr>
          <a:xfrm>
            <a:off x="1928794" y="3857628"/>
            <a:ext cx="3071834" cy="1500198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Тела живой природы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6" name="Выноска со стрелкой вверх 5"/>
          <p:cNvSpPr/>
          <p:nvPr/>
        </p:nvSpPr>
        <p:spPr>
          <a:xfrm>
            <a:off x="5572132" y="3857628"/>
            <a:ext cx="3071834" cy="1500198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Тела неживой природы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2735588" cy="186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5" descr="112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4857760"/>
            <a:ext cx="1524000" cy="1762125"/>
          </a:xfrm>
          <a:prstGeom prst="rect">
            <a:avLst/>
          </a:prstGeom>
          <a:noFill/>
        </p:spPr>
      </p:pic>
      <p:pic>
        <p:nvPicPr>
          <p:cNvPr id="9" name="Picture 8" descr="nature05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40" y="5357826"/>
            <a:ext cx="1512888" cy="1344613"/>
          </a:xfrm>
          <a:prstGeom prst="rect">
            <a:avLst/>
          </a:prstGeom>
          <a:noFill/>
        </p:spPr>
      </p:pic>
      <p:pic>
        <p:nvPicPr>
          <p:cNvPr id="10" name="Picture 7" descr="одуванчик бабочка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2285992"/>
            <a:ext cx="2000264" cy="2000264"/>
          </a:xfrm>
          <a:prstGeom prst="rect">
            <a:avLst/>
          </a:prstGeom>
          <a:noFill/>
        </p:spPr>
      </p:pic>
      <p:pic>
        <p:nvPicPr>
          <p:cNvPr id="11" name="Picture 20" descr="вихрь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628" y="3929066"/>
            <a:ext cx="1071593" cy="273057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71604" y="228600"/>
            <a:ext cx="7572396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dirty="0" err="1" smtClean="0"/>
              <a:t>Наземно</a:t>
            </a:r>
            <a:r>
              <a:rPr lang="ru-RU" b="1" dirty="0" smtClean="0"/>
              <a:t> – воздушная среда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5400" y="1600200"/>
            <a:ext cx="4038600" cy="45259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smtClean="0"/>
              <a:t> </a:t>
            </a:r>
          </a:p>
        </p:txBody>
      </p:sp>
      <p:pic>
        <p:nvPicPr>
          <p:cNvPr id="19461" name="Picture 5" descr="71726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571612"/>
            <a:ext cx="3643338" cy="497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" descr="P50821031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071678"/>
            <a:ext cx="432295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" descr="C:\Documents and Settings\User\Рабочий стол\i000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28604"/>
            <a:ext cx="2214546" cy="110727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4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1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31747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dirty="0" smtClean="0"/>
              <a:t>Водная среда</a:t>
            </a:r>
            <a:br>
              <a:rPr lang="ru-RU" b="1" dirty="0" smtClean="0"/>
            </a:br>
            <a:r>
              <a:rPr lang="ru-RU" sz="3100" b="1" dirty="0" smtClean="0"/>
              <a:t>(гидробионты)</a:t>
            </a:r>
            <a:r>
              <a:rPr lang="ru-RU" sz="3100" dirty="0" smtClean="0"/>
              <a:t> </a:t>
            </a:r>
          </a:p>
        </p:txBody>
      </p:sp>
      <p:pic>
        <p:nvPicPr>
          <p:cNvPr id="20484" name="Picture 4" descr="image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14488"/>
            <a:ext cx="7004799" cy="3809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3286124"/>
            <a:ext cx="4786314" cy="3286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10" descr="C:\Documents and Settings\User\Рабочий стол\i000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28604"/>
            <a:ext cx="2214546" cy="110727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14290"/>
            <a:ext cx="8229600" cy="13144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dirty="0" smtClean="0"/>
              <a:t>Почвенная среда</a:t>
            </a:r>
            <a:br>
              <a:rPr lang="ru-RU" b="1" dirty="0" smtClean="0"/>
            </a:br>
            <a:r>
              <a:rPr lang="ru-RU" b="1" dirty="0" smtClean="0"/>
              <a:t>(</a:t>
            </a:r>
            <a:r>
              <a:rPr lang="ru-RU" sz="3100" b="1" dirty="0" err="1" smtClean="0"/>
              <a:t>геобионты</a:t>
            </a:r>
            <a:r>
              <a:rPr lang="ru-RU" sz="3100" b="1" dirty="0" smtClean="0"/>
              <a:t>) </a:t>
            </a:r>
          </a:p>
        </p:txBody>
      </p:sp>
      <p:pic>
        <p:nvPicPr>
          <p:cNvPr id="21508" name="Picture 4" descr="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2071678"/>
            <a:ext cx="250033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 descr="120103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2143116"/>
            <a:ext cx="3214712" cy="4374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285992"/>
            <a:ext cx="1457325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4286256"/>
            <a:ext cx="3167085" cy="2375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10" descr="C:\Documents and Settings\User\Рабочий стол\i0002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28604"/>
            <a:ext cx="2214546" cy="110727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14290"/>
            <a:ext cx="8229600" cy="12954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dirty="0" smtClean="0"/>
              <a:t>Тела других живых организмов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3100" b="1" dirty="0" smtClean="0"/>
              <a:t>( паразиты)</a:t>
            </a:r>
          </a:p>
        </p:txBody>
      </p:sp>
      <p:pic>
        <p:nvPicPr>
          <p:cNvPr id="22532" name="Picture 4" descr="bug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714488"/>
            <a:ext cx="4148162" cy="4919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785926"/>
            <a:ext cx="3643338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10" descr="C:\Documents and Settings\User\Рабочий стол\i000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928670"/>
            <a:ext cx="2214546" cy="110727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28600"/>
            <a:ext cx="6900882" cy="1143000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Домашнее задание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1670" y="2928934"/>
            <a:ext cx="2714644" cy="3197229"/>
          </a:xfrm>
        </p:spPr>
        <p:txBody>
          <a:bodyPr/>
          <a:lstStyle/>
          <a:p>
            <a:r>
              <a:rPr lang="ru-RU" sz="7200" b="1" dirty="0" smtClean="0"/>
              <a:t>§ 44</a:t>
            </a:r>
            <a:endParaRPr lang="ru-RU" sz="7200" b="1" dirty="0"/>
          </a:p>
        </p:txBody>
      </p:sp>
      <p:pic>
        <p:nvPicPr>
          <p:cNvPr id="4" name="Picture 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928802"/>
            <a:ext cx="3500462" cy="4667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4786314" y="500042"/>
            <a:ext cx="4112472" cy="307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2800" b="1" dirty="0" smtClean="0"/>
              <a:t>Термин </a:t>
            </a:r>
            <a:r>
              <a:rPr lang="ru-RU" sz="2800" b="1" i="1" dirty="0" smtClean="0"/>
              <a:t>биосфера</a:t>
            </a:r>
          </a:p>
          <a:p>
            <a:pPr algn="ctr"/>
            <a:r>
              <a:rPr lang="ru-RU" sz="2800" b="1" dirty="0" smtClean="0"/>
              <a:t> (греч. </a:t>
            </a:r>
            <a:r>
              <a:rPr lang="ru-RU" sz="2800" b="1" dirty="0" err="1" smtClean="0"/>
              <a:t>bios</a:t>
            </a:r>
            <a:r>
              <a:rPr lang="ru-RU" sz="2800" b="1" dirty="0" smtClean="0"/>
              <a:t> «жизнь»). </a:t>
            </a:r>
          </a:p>
          <a:p>
            <a:pPr algn="ctr"/>
            <a:r>
              <a:rPr lang="ru-RU" sz="2800" b="1" dirty="0" smtClean="0"/>
              <a:t>первым </a:t>
            </a:r>
            <a:r>
              <a:rPr lang="ru-RU" sz="2800" b="1" dirty="0"/>
              <a:t>ввёл </a:t>
            </a:r>
          </a:p>
          <a:p>
            <a:pPr algn="ctr"/>
            <a:r>
              <a:rPr lang="ru-RU" sz="2800" b="1" dirty="0"/>
              <a:t>в 1875 году </a:t>
            </a:r>
          </a:p>
          <a:p>
            <a:pPr algn="ctr"/>
            <a:r>
              <a:rPr lang="ru-RU" sz="2800" b="1" dirty="0"/>
              <a:t>австрийский ученый</a:t>
            </a:r>
          </a:p>
          <a:p>
            <a:pPr algn="ctr"/>
            <a:r>
              <a:rPr lang="ru-RU" sz="5400" b="1" dirty="0">
                <a:solidFill>
                  <a:schemeClr val="accent4">
                    <a:lumMod val="75000"/>
                  </a:schemeClr>
                </a:solidFill>
              </a:rPr>
              <a:t>Эдуард Зюсс </a:t>
            </a:r>
          </a:p>
        </p:txBody>
      </p:sp>
      <p:pic>
        <p:nvPicPr>
          <p:cNvPr id="9219" name="Picture 3" descr="зюс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52400"/>
            <a:ext cx="4265613" cy="6553200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4714876" y="4643446"/>
            <a:ext cx="417447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2400" b="1" dirty="0"/>
              <a:t>Информация о биосфере </a:t>
            </a:r>
          </a:p>
          <a:p>
            <a:pPr algn="ctr"/>
            <a:r>
              <a:rPr lang="ru-RU" sz="2400" b="1" dirty="0"/>
              <a:t>накапливалась постепенно,</a:t>
            </a:r>
          </a:p>
          <a:p>
            <a:pPr algn="ctr"/>
            <a:r>
              <a:rPr lang="ru-RU" sz="2400" b="1" dirty="0"/>
              <a:t> с развитием таких наук, </a:t>
            </a:r>
          </a:p>
          <a:p>
            <a:pPr algn="ctr"/>
            <a:r>
              <a:rPr lang="ru-RU" sz="2400" b="1" dirty="0"/>
              <a:t>как ботаника, почвоведение, </a:t>
            </a:r>
          </a:p>
          <a:p>
            <a:pPr algn="ctr"/>
            <a:r>
              <a:rPr lang="ru-RU" sz="2400" b="1" dirty="0"/>
              <a:t>география растений </a:t>
            </a:r>
          </a:p>
        </p:txBody>
      </p:sp>
      <p:pic>
        <p:nvPicPr>
          <p:cNvPr id="33794" name="Picture 2" descr="C:\Documents and Settings\User\Рабочий стол\Для создания презентаций\разделители\ZIP-99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3857628"/>
            <a:ext cx="3467100" cy="2667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304800"/>
            <a:ext cx="4161061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2400" b="1" dirty="0"/>
              <a:t>В </a:t>
            </a:r>
            <a:r>
              <a:rPr lang="ru-RU" sz="2400" b="1" dirty="0" smtClean="0"/>
              <a:t>20-е годы  </a:t>
            </a:r>
            <a:r>
              <a:rPr lang="ru-RU" sz="2400" b="1" dirty="0"/>
              <a:t>ХХ века  </a:t>
            </a:r>
          </a:p>
          <a:p>
            <a:pPr algn="ctr"/>
            <a:r>
              <a:rPr lang="ru-RU" sz="2400" b="1" dirty="0"/>
              <a:t>выдающийся </a:t>
            </a:r>
          </a:p>
          <a:p>
            <a:pPr algn="ctr"/>
            <a:r>
              <a:rPr lang="ru-RU" sz="2400" b="1" dirty="0"/>
              <a:t>русский ученый академик </a:t>
            </a:r>
          </a:p>
          <a:p>
            <a:pPr algn="ctr"/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Владимир Иванович </a:t>
            </a:r>
          </a:p>
          <a:p>
            <a:pPr algn="ctr"/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Вернадский </a:t>
            </a:r>
            <a:r>
              <a:rPr lang="ru-RU" sz="2400" b="1" dirty="0"/>
              <a:t>(1853-1945) </a:t>
            </a:r>
          </a:p>
          <a:p>
            <a:pPr algn="ctr"/>
            <a:r>
              <a:rPr lang="ru-RU" sz="2400" b="1" dirty="0"/>
              <a:t>разработал </a:t>
            </a:r>
            <a:r>
              <a:rPr lang="ru-RU" sz="2400" b="1" dirty="0" smtClean="0"/>
              <a:t>«</a:t>
            </a:r>
            <a:r>
              <a:rPr lang="ru-RU" sz="2400" b="1" dirty="0"/>
              <a:t>Учение о </a:t>
            </a:r>
          </a:p>
          <a:p>
            <a:pPr algn="ctr"/>
            <a:r>
              <a:rPr lang="ru-RU" sz="2400" b="1" dirty="0"/>
              <a:t>биосфере» </a:t>
            </a:r>
            <a:r>
              <a:rPr lang="ru-RU" sz="2400" b="1" dirty="0" smtClean="0"/>
              <a:t>– </a:t>
            </a:r>
            <a:r>
              <a:rPr lang="ru-RU" sz="2400" b="1" dirty="0"/>
              <a:t>оболочке </a:t>
            </a:r>
          </a:p>
          <a:p>
            <a:pPr algn="ctr"/>
            <a:r>
              <a:rPr lang="ru-RU" sz="2400" b="1" dirty="0"/>
              <a:t>Земли, населенной живыми</a:t>
            </a:r>
          </a:p>
          <a:p>
            <a:pPr algn="ctr"/>
            <a:r>
              <a:rPr lang="ru-RU" sz="2400" b="1" dirty="0"/>
              <a:t> организмами. 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500042"/>
            <a:ext cx="4738415" cy="5643602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357158" y="3857628"/>
            <a:ext cx="3421001" cy="2862322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2000" b="1" i="1" dirty="0"/>
              <a:t>«…На земной поверхности </a:t>
            </a:r>
          </a:p>
          <a:p>
            <a:pPr algn="ctr"/>
            <a:r>
              <a:rPr lang="ru-RU" sz="2000" b="1" i="1" dirty="0"/>
              <a:t>нет химической силы более </a:t>
            </a:r>
          </a:p>
          <a:p>
            <a:pPr algn="ctr"/>
            <a:r>
              <a:rPr lang="ru-RU" sz="2000" b="1" i="1" dirty="0"/>
              <a:t>постоянно действующей, </a:t>
            </a:r>
          </a:p>
          <a:p>
            <a:pPr algn="ctr"/>
            <a:r>
              <a:rPr lang="ru-RU" sz="2000" b="1" i="1" dirty="0"/>
              <a:t>а поэтому более </a:t>
            </a:r>
          </a:p>
          <a:p>
            <a:pPr algn="ctr"/>
            <a:r>
              <a:rPr lang="ru-RU" sz="2000" b="1" i="1" dirty="0"/>
              <a:t>могущественной по своим </a:t>
            </a:r>
          </a:p>
          <a:p>
            <a:pPr algn="ctr"/>
            <a:r>
              <a:rPr lang="ru-RU" sz="2000" b="1" i="1" dirty="0"/>
              <a:t>конечным последствиям, </a:t>
            </a:r>
          </a:p>
          <a:p>
            <a:pPr algn="ctr"/>
            <a:r>
              <a:rPr lang="ru-RU" sz="2000" b="1" i="1" dirty="0"/>
              <a:t>чем живые организмы, </a:t>
            </a:r>
          </a:p>
          <a:p>
            <a:pPr algn="ctr"/>
            <a:r>
              <a:rPr lang="ru-RU" sz="2000" b="1" i="1" dirty="0"/>
              <a:t>взятые в целом”. </a:t>
            </a:r>
          </a:p>
          <a:p>
            <a:pPr algn="ctr"/>
            <a:r>
              <a:rPr lang="ru-RU" sz="2000" b="1" dirty="0"/>
              <a:t>В.И. Вернадский </a:t>
            </a:r>
          </a:p>
        </p:txBody>
      </p:sp>
      <p:pic>
        <p:nvPicPr>
          <p:cNvPr id="7174" name="Picture 6" descr="учение о биосфер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571480"/>
            <a:ext cx="1478881" cy="2071702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120301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6191582" cy="557214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Границы биосферы Земли проводятся по границам </a:t>
            </a:r>
            <a:endParaRPr lang="ru-RU" sz="2800" b="1" dirty="0" smtClean="0"/>
          </a:p>
          <a:p>
            <a:pPr algn="ctr"/>
            <a:r>
              <a:rPr lang="ru-RU" sz="2800" b="1" dirty="0" smtClean="0"/>
              <a:t>распространения </a:t>
            </a:r>
            <a:r>
              <a:rPr lang="ru-RU" sz="2800" b="1" dirty="0"/>
              <a:t>живых </a:t>
            </a:r>
            <a:r>
              <a:rPr lang="ru-RU" sz="2800" b="1" dirty="0" smtClean="0"/>
              <a:t>организмов</a:t>
            </a:r>
            <a:r>
              <a:rPr lang="ru-RU" sz="2800" b="1" dirty="0"/>
              <a:t>, а это значит…</a:t>
            </a:r>
          </a:p>
        </p:txBody>
      </p:sp>
      <p:sp>
        <p:nvSpPr>
          <p:cNvPr id="10246" name="AutoShape 6"/>
          <p:cNvSpPr>
            <a:spLocks noChangeArrowheads="1"/>
          </p:cNvSpPr>
          <p:nvPr/>
        </p:nvSpPr>
        <p:spPr bwMode="auto">
          <a:xfrm>
            <a:off x="5000628" y="928670"/>
            <a:ext cx="4143372" cy="2057400"/>
          </a:xfrm>
          <a:prstGeom prst="wedgeEllipseCallout">
            <a:avLst>
              <a:gd name="adj1" fmla="val -58278"/>
              <a:gd name="adj2" fmla="val 63505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Что верхняя ее граница проходит на высоте озонового слоя</a:t>
            </a:r>
          </a:p>
          <a:p>
            <a:pPr algn="ctr"/>
            <a:r>
              <a:rPr lang="ru-RU" sz="2000" b="1" dirty="0">
                <a:solidFill>
                  <a:schemeClr val="tx1"/>
                </a:solidFill>
              </a:rPr>
              <a:t> на высоте 20-25 км </a:t>
            </a:r>
            <a:r>
              <a:rPr lang="ru-RU" sz="2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0248" name="AutoShape 8"/>
          <p:cNvSpPr>
            <a:spLocks noChangeArrowheads="1"/>
          </p:cNvSpPr>
          <p:nvPr/>
        </p:nvSpPr>
        <p:spPr bwMode="auto">
          <a:xfrm>
            <a:off x="5072066" y="3786190"/>
            <a:ext cx="4071934" cy="2057400"/>
          </a:xfrm>
          <a:prstGeom prst="wedgeEllipseCallout">
            <a:avLst>
              <a:gd name="adj1" fmla="val -58278"/>
              <a:gd name="adj2" fmla="val 63505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…а нижняя граница проходит на </a:t>
            </a:r>
            <a:r>
              <a:rPr lang="ru-RU" sz="2000" b="1" dirty="0" smtClean="0">
                <a:solidFill>
                  <a:schemeClr val="tx1"/>
                </a:solidFill>
              </a:rPr>
              <a:t>той глубине</a:t>
            </a:r>
            <a:r>
              <a:rPr lang="ru-RU" sz="2000" b="1" dirty="0">
                <a:solidFill>
                  <a:schemeClr val="tx1"/>
                </a:solidFill>
              </a:rPr>
              <a:t>, где </a:t>
            </a:r>
            <a:r>
              <a:rPr lang="ru-RU" sz="2000" b="1" dirty="0" smtClean="0">
                <a:solidFill>
                  <a:schemeClr val="tx1"/>
                </a:solidFill>
              </a:rPr>
              <a:t>  перестают </a:t>
            </a:r>
            <a:r>
              <a:rPr lang="ru-RU" sz="2000" b="1" dirty="0">
                <a:solidFill>
                  <a:schemeClr val="tx1"/>
                </a:solidFill>
              </a:rPr>
              <a:t>встречаться </a:t>
            </a:r>
            <a:r>
              <a:rPr lang="ru-RU" sz="2000" b="1" dirty="0" smtClean="0">
                <a:solidFill>
                  <a:schemeClr val="tx1"/>
                </a:solidFill>
              </a:rPr>
              <a:t>организмы ( около 5 км)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2643174" y="38081"/>
          <a:ext cx="5497084" cy="68199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Фотография Photo Editor" r:id="rId3" imgW="3153215" imgH="4458322" progId="">
                  <p:embed/>
                </p:oleObj>
              </mc:Choice>
              <mc:Fallback>
                <p:oleObj name="Фотография Photo Editor" r:id="rId3" imgW="3153215" imgH="4458322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3174" y="38081"/>
                        <a:ext cx="5497084" cy="68199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28600"/>
            <a:ext cx="697232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Гипотезы происхождения жизни на земле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6314" y="2286000"/>
            <a:ext cx="4357686" cy="3840163"/>
          </a:xfrm>
        </p:spPr>
        <p:txBody>
          <a:bodyPr/>
          <a:lstStyle/>
          <a:p>
            <a:r>
              <a:rPr lang="ru-RU" sz="2800" b="1" dirty="0" smtClean="0"/>
              <a:t>Божественная гипотеза</a:t>
            </a:r>
          </a:p>
          <a:p>
            <a:r>
              <a:rPr lang="ru-RU" sz="2800" b="1" dirty="0" smtClean="0"/>
              <a:t>Гипотеза самопроизвольного возникновения жизни из неживого вещества. Аристотель      «лестница природы».</a:t>
            </a:r>
          </a:p>
          <a:p>
            <a:endParaRPr lang="ru-RU" dirty="0"/>
          </a:p>
        </p:txBody>
      </p:sp>
      <p:graphicFrame>
        <p:nvGraphicFramePr>
          <p:cNvPr id="7170" name="Object 8"/>
          <p:cNvGraphicFramePr>
            <a:graphicFrameLocks noChangeAspect="1"/>
          </p:cNvGraphicFramePr>
          <p:nvPr/>
        </p:nvGraphicFramePr>
        <p:xfrm>
          <a:off x="714348" y="3857628"/>
          <a:ext cx="3303587" cy="2808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name="Фотография Photo Editor" r:id="rId3" imgW="2704762" imgH="2029108" progId="">
                  <p:embed/>
                </p:oleObj>
              </mc:Choice>
              <mc:Fallback>
                <p:oleObj name="Фотография Photo Editor" r:id="rId3" imgW="2704762" imgH="2029108" progId="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48" y="3857628"/>
                        <a:ext cx="3303587" cy="2808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4414" y="1071546"/>
            <a:ext cx="2000264" cy="2667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28600"/>
            <a:ext cx="697232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Гипотезы происхождения жизни на земле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57752" y="2286000"/>
            <a:ext cx="4286248" cy="3840163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dirty="0" smtClean="0"/>
              <a:t>Гипотеза постоянного состояния – жизнь существовала всегда. </a:t>
            </a:r>
          </a:p>
          <a:p>
            <a:pPr eaLnBrk="1" hangingPunct="1">
              <a:defRPr/>
            </a:pPr>
            <a:endParaRPr lang="ru-RU" sz="2800" b="1" dirty="0" smtClean="0"/>
          </a:p>
          <a:p>
            <a:pPr eaLnBrk="1" hangingPunct="1">
              <a:defRPr/>
            </a:pPr>
            <a:r>
              <a:rPr lang="ru-RU" sz="2800" b="1" dirty="0" smtClean="0"/>
              <a:t>Гипотеза внеземного происхождения жизни</a:t>
            </a:r>
          </a:p>
          <a:p>
            <a:endParaRPr lang="ru-RU" dirty="0"/>
          </a:p>
        </p:txBody>
      </p:sp>
      <p:graphicFrame>
        <p:nvGraphicFramePr>
          <p:cNvPr id="8194" name="Object 6"/>
          <p:cNvGraphicFramePr>
            <a:graphicFrameLocks noChangeAspect="1"/>
          </p:cNvGraphicFramePr>
          <p:nvPr/>
        </p:nvGraphicFramePr>
        <p:xfrm>
          <a:off x="571472" y="4071942"/>
          <a:ext cx="3816350" cy="2478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" name="Фотография Photo Editor" r:id="rId3" imgW="6668431" imgH="5257143" progId="">
                  <p:embed/>
                </p:oleObj>
              </mc:Choice>
              <mc:Fallback>
                <p:oleObj name="Фотография Photo Editor" r:id="rId3" imgW="6668431" imgH="5257143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472" y="4071942"/>
                        <a:ext cx="3816350" cy="2478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5" name="Object 4"/>
          <p:cNvGraphicFramePr>
            <a:graphicFrameLocks noChangeAspect="1"/>
          </p:cNvGraphicFramePr>
          <p:nvPr/>
        </p:nvGraphicFramePr>
        <p:xfrm>
          <a:off x="500034" y="1500174"/>
          <a:ext cx="3912256" cy="23574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" name="Фотография Photo Editor" r:id="rId5" imgW="1695687" imgH="1905266" progId="">
                  <p:embed/>
                </p:oleObj>
              </mc:Choice>
              <mc:Fallback>
                <p:oleObj name="Фотография Photo Editor" r:id="rId5" imgW="1695687" imgH="1905266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34" y="1500174"/>
                        <a:ext cx="3912256" cy="23574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28600"/>
            <a:ext cx="697232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Гипотезы происхождения жизни на земле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2286000"/>
            <a:ext cx="4572000" cy="3840163"/>
          </a:xfrm>
        </p:spPr>
        <p:txBody>
          <a:bodyPr/>
          <a:lstStyle/>
          <a:p>
            <a:pPr>
              <a:defRPr/>
            </a:pPr>
            <a:r>
              <a:rPr lang="ru-RU" sz="2800" b="1" dirty="0" smtClean="0"/>
              <a:t>Гипотеза происхождения жизни на Земле в историческом прошлом в результате процессов, подчиняющимся физическим и химическим закономерностям.</a:t>
            </a:r>
          </a:p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071678"/>
            <a:ext cx="3571900" cy="425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4">
  <a:themeElements>
    <a:clrScheme name="Mod">
      <a:dk1>
        <a:sysClr val="windowText" lastClr="000000"/>
      </a:dk1>
      <a:lt1>
        <a:sysClr val="window" lastClr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Mo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od">
      <a:fillStyleLst>
        <a:solidFill>
          <a:schemeClr val="phClr"/>
        </a:solidFill>
        <a:solidFill>
          <a:schemeClr val="phClr">
            <a:tint val="80000"/>
          </a:schemeClr>
        </a:solidFill>
        <a:solidFill>
          <a:schemeClr val="phClr">
            <a:shade val="30000"/>
            <a:satMod val="150000"/>
          </a:schemeClr>
        </a:solidFill>
      </a:fillStyleLst>
      <a:lnStyleLst>
        <a:ln w="9525" cap="flat" cmpd="sng" algn="ctr">
          <a:solidFill>
            <a:schemeClr val="phClr">
              <a:tint val="90000"/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tint val="90000"/>
            </a:schemeClr>
          </a:solidFill>
          <a:prstDash val="solid"/>
        </a:ln>
        <a:ln w="76200" cap="flat" cmpd="dbl" algn="ctr">
          <a:solidFill>
            <a:schemeClr val="phClr">
              <a:tint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1000" sy="101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50800" dir="5400000" sx="101000" sy="101000" rotWithShape="0">
              <a:srgbClr val="000000">
                <a:alpha val="50000"/>
              </a:srgbClr>
            </a:outerShdw>
            <a:reflection blurRad="12700" stA="30000" endPos="3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 prstMaterial="softmetal">
            <a:bevelT w="63500" h="25400" prst="coolSlant"/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4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335</Words>
  <Application>Microsoft Office PowerPoint</Application>
  <PresentationFormat>Экран (4:3)</PresentationFormat>
  <Paragraphs>85</Paragraphs>
  <Slides>25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8" baseType="lpstr">
      <vt:lpstr>Тема14</vt:lpstr>
      <vt:lpstr>Тема46</vt:lpstr>
      <vt:lpstr>Фотография Photo Editor</vt:lpstr>
      <vt:lpstr>Презентация PowerPoint</vt:lpstr>
      <vt:lpstr>Биосфера - </vt:lpstr>
      <vt:lpstr>Презентация PowerPoint</vt:lpstr>
      <vt:lpstr>Презентация PowerPoint</vt:lpstr>
      <vt:lpstr>Презентация PowerPoint</vt:lpstr>
      <vt:lpstr>Презентация PowerPoint</vt:lpstr>
      <vt:lpstr>Гипотезы происхождения жизни на земле</vt:lpstr>
      <vt:lpstr>Гипотезы происхождения жизни на земле</vt:lpstr>
      <vt:lpstr>Гипотезы происхождения жизни на земле</vt:lpstr>
      <vt:lpstr>Живое вещество планеты</vt:lpstr>
      <vt:lpstr>Преобладают:</vt:lpstr>
      <vt:lpstr>Преобладают:</vt:lpstr>
      <vt:lpstr>Преобладают:</vt:lpstr>
      <vt:lpstr>Преобладают:</vt:lpstr>
      <vt:lpstr>Реликты- древние виды, сумевшие приспособиться к новым условиям обитания</vt:lpstr>
      <vt:lpstr>Презентация PowerPoint</vt:lpstr>
      <vt:lpstr> </vt:lpstr>
      <vt:lpstr>Одноклеточные организмы</vt:lpstr>
      <vt:lpstr>  Многоклеточные организмы</vt:lpstr>
      <vt:lpstr>Среда обитания</vt:lpstr>
      <vt:lpstr>Наземно – воздушная среда</vt:lpstr>
      <vt:lpstr>Водная среда (гидробионты) </vt:lpstr>
      <vt:lpstr>Почвенная среда (геобионты) </vt:lpstr>
      <vt:lpstr>Тела других живых организмов ( паразиты)</vt:lpstr>
      <vt:lpstr>Домашнее задание</vt:lpstr>
    </vt:vector>
  </TitlesOfParts>
  <Company>SamForum.ws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SamLab.ws</dc:creator>
  <cp:lastModifiedBy>Nastya</cp:lastModifiedBy>
  <cp:revision>29</cp:revision>
  <dcterms:created xsi:type="dcterms:W3CDTF">2010-09-08T19:51:21Z</dcterms:created>
  <dcterms:modified xsi:type="dcterms:W3CDTF">2012-08-28T17:17:23Z</dcterms:modified>
</cp:coreProperties>
</file>