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handoutMasterIdLst>
    <p:handoutMasterId r:id="rId19"/>
  </p:handoutMasterIdLst>
  <p:sldIdLst>
    <p:sldId id="257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B0794-9201-4702-B433-98CA57CFE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E979A2-8E20-406B-AE2F-37FFF4C53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EB418-0984-4191-B69A-8B952CDF1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513909-C421-4C9F-975B-B622A1F3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0BBEEC-EBAA-46EC-8E2E-FC82AEF99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Picture 2" descr="http://7oom.ru/powerpoint/fon-dlya-prezentacii-po-geografii-2.jpg?ver=3.0">
            <a:extLst>
              <a:ext uri="{FF2B5EF4-FFF2-40B4-BE49-F238E27FC236}">
                <a16:creationId xmlns:a16="http://schemas.microsoft.com/office/drawing/2014/main" id="{0F69E51D-6D38-401E-8AC8-CE5C164CF62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0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25FC9-3B13-4B4A-976B-44AF8D77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D61052-C02F-4BA4-A695-68F1560EC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D01514-91BA-4F07-9841-5AD500A73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882BFC-F94E-49B2-BED0-8606AE480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134CFD-CB15-4831-82FB-C7A93323F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350C59-11F5-45A9-968A-90693683D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FAAABF-D9F4-4676-8B3B-198C901AC4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3E9F23-ABAD-4964-BE1E-2EB88E136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CF8233-92DC-4B64-8351-B0273D6C2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CE594-F1C0-40CF-83F3-9EB0B41B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8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26882-EE56-48E7-BFFB-C9B9C5874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27A52C-B8FF-44FE-A073-C5911F933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7C113D-6596-4616-8739-CFC52FD1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04DBF9-D0E3-4954-82A5-B49D889B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F02C63-1DF5-4D1C-9732-E3D797747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Picture 4" descr="https://us.123rf.com/450wm/andegro4ka/andegro4ka1311/andegro4ka131100030/23865891-pirates-treasure-map-with-spyglass-and-compass-illustration.jpg?ver=6">
            <a:extLst>
              <a:ext uri="{FF2B5EF4-FFF2-40B4-BE49-F238E27FC236}">
                <a16:creationId xmlns:a16="http://schemas.microsoft.com/office/drawing/2014/main" id="{FF305EDF-49C0-43AB-AE42-6620D10AC6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6593"/>
            <a:ext cx="1331407" cy="133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7oom.ru/powerpoint/fon-dlya-prezentacii-po-geografii-2.jpg?ver=3.0">
            <a:extLst>
              <a:ext uri="{FF2B5EF4-FFF2-40B4-BE49-F238E27FC236}">
                <a16:creationId xmlns:a16="http://schemas.microsoft.com/office/drawing/2014/main" id="{D6CD5E6F-DE6E-4892-BA25-58423C2AFBF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H="1">
            <a:off x="7742490" y="5080275"/>
            <a:ext cx="4449510" cy="1777725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7oom.ru/powerpoint/fon-dlya-prezentacii-po-geografii-2.jpg?ver=3.0">
            <a:extLst>
              <a:ext uri="{FF2B5EF4-FFF2-40B4-BE49-F238E27FC236}">
                <a16:creationId xmlns:a16="http://schemas.microsoft.com/office/drawing/2014/main" id="{443C5CA9-AD91-4A01-BE3C-BDC710216C0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 flipV="1">
            <a:off x="0" y="0"/>
            <a:ext cx="3674692" cy="1468159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92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356E1F-153C-46F8-8BC0-052DCD47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762886-C579-45EA-9ABC-74CC6B547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719D32-3EE4-461F-90F4-F46FEA6FB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D032F9-C9C0-41A6-AA02-1B9259A02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7DF045-0CFF-40E2-AB0E-AE2742D02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http://7oom.ru/powerpoint/fon-dlya-prezentacii-po-geografii-2.jpg?ver=3.0">
            <a:extLst>
              <a:ext uri="{FF2B5EF4-FFF2-40B4-BE49-F238E27FC236}">
                <a16:creationId xmlns:a16="http://schemas.microsoft.com/office/drawing/2014/main" id="{F6B71A77-B239-454F-975B-46B621C44B2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4" b="14674"/>
          <a:stretch/>
        </p:blipFill>
        <p:spPr bwMode="auto">
          <a:xfrm>
            <a:off x="0" y="1"/>
            <a:ext cx="12192000" cy="48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08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6AB02-835B-4252-96C9-4913D40BF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13820B-545E-4E63-9BB0-C6F9B21F6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EF0906-0FB1-4B71-954C-5E3018FB7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6C5432-763A-4B7C-9038-75A1CBE3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68F50C-F452-4FEA-8886-E6270A3DF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7A51A7-CFC3-4592-9204-6C53F717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http://7oom.ru/powerpoint/fon-dlya-prezentacii-po-geografii-2.jpg?ver=3.0">
            <a:extLst>
              <a:ext uri="{FF2B5EF4-FFF2-40B4-BE49-F238E27FC236}">
                <a16:creationId xmlns:a16="http://schemas.microsoft.com/office/drawing/2014/main" id="{3CC29B63-2B2F-4C8A-9C2F-4C9BFA39EF9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3"/>
          <a:stretch/>
        </p:blipFill>
        <p:spPr bwMode="auto">
          <a:xfrm>
            <a:off x="0" y="5924286"/>
            <a:ext cx="12192000" cy="931492"/>
          </a:xfrm>
          <a:prstGeom prst="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087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147C7-154F-4B44-AFE9-A9F2304BD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2E6A6B-2358-4581-BAB6-8DBAF521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A11BBD-CB29-452B-A12A-2BBB6570E3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4F24BF-CB3C-4679-85E9-ACEFAA08F1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FC5C7B-0146-4304-8BC0-50E2DB8A9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A3454E4-FF73-4C91-A681-9E96335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FF017C-522C-48DE-A7F6-539B80B77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AE6517-4E80-4B0B-81F2-74E12442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460036A-2B28-4880-B52C-204EC271A56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90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0DE34B-6D24-4C8F-9AE8-716F3050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07C115-594E-480F-B6FF-8C5E65A18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15170A1-8AB1-4E0D-9486-CB12480E4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B9E5FC4-AAC4-41CC-9F34-3CC838E6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64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C2343B3-8403-4B81-A337-A1DB7F65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0FAC31C-15BC-4962-B8B2-747C88601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94BDB9-8373-469E-BF5B-1CBC088F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6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A68BE-45C7-447D-99F1-BB39AAF32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44E046-4058-4972-BFD6-AD894022A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793FB5-5427-45D9-BCB0-66EC2C9C9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71B509-7453-4EFE-9B06-9EDBCE24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8C5431-6689-4685-BC71-1AD2FD7E7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C31FEE-64A6-4DD1-BCC3-FC52B0288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67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30A10-0E64-4558-955C-CB8EAFE3E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A3296C2-5019-4457-A061-9C77F39D6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476E51-63E6-4F2F-82B8-DE94DBD3F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34C61D-9ED7-41E0-A425-B1F5A7B1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9C32FD-2F7A-423D-BC8C-D9321AB1A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F33F16-9DD5-4EE2-9A22-D201C7027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49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A52E4-3094-404B-8D90-4504B3598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95BADB-F52F-4153-8C25-2FC7D8C38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658646-58C0-4FAF-92D4-9CA2A5BA5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5F50-8C3C-4655-97FD-59D2AA8CA0C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41178F-ADBB-443F-BBC6-1A22A3F857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236979-426A-434A-8D9C-D16326936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http://mask-tub-et-brush.m.a.pic.centerblog.net/3cbb0934.png">
            <a:extLst>
              <a:ext uri="{FF2B5EF4-FFF2-40B4-BE49-F238E27FC236}">
                <a16:creationId xmlns:a16="http://schemas.microsoft.com/office/drawing/2014/main" id="{35FEAC77-ADD4-493A-AE53-C9211D6DBF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2" y="15792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EE68B2A-71E5-42EA-B3ED-5636B2AF3ABC}"/>
              </a:ext>
            </a:extLst>
          </p:cNvPr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</p:spTree>
    <p:extLst>
      <p:ext uri="{BB962C8B-B14F-4D97-AF65-F5344CB8AC3E}">
        <p14:creationId xmlns:p14="http://schemas.microsoft.com/office/powerpoint/2010/main" val="401165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98938" y="1965960"/>
            <a:ext cx="7772400" cy="146304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Африка. </a:t>
            </a:r>
            <a:br>
              <a:rPr lang="ru-RU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открытия. Географическое положение.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610600" y="5294245"/>
            <a:ext cx="3200400" cy="992255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г. Мурманск СОШ № 45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87912A-0CDD-4F38-86E8-FC2347ECDE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95646" cy="401168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24D3F0-2F36-4211-BF30-FAD4C748B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6" y="3102166"/>
            <a:ext cx="6564923" cy="3755834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544CC1EB-9C40-4E05-8FC0-4EF6B39A48D9}"/>
              </a:ext>
            </a:extLst>
          </p:cNvPr>
          <p:cNvSpPr/>
          <p:nvPr/>
        </p:nvSpPr>
        <p:spPr>
          <a:xfrm>
            <a:off x="6427177" y="337744"/>
            <a:ext cx="5328137" cy="2039816"/>
          </a:xfrm>
          <a:prstGeom prst="wedgeRoundRectCallout">
            <a:avLst>
              <a:gd name="adj1" fmla="val -16358"/>
              <a:gd name="adj2" fmla="val 104311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Египтяне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– заселяли и исследовали северо-восточную часть Африки. Плавали в Сомали.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FC6E3721-6C00-44F2-B689-ECAF91C94D19}"/>
              </a:ext>
            </a:extLst>
          </p:cNvPr>
          <p:cNvSpPr/>
          <p:nvPr/>
        </p:nvSpPr>
        <p:spPr>
          <a:xfrm>
            <a:off x="439616" y="4530427"/>
            <a:ext cx="4923692" cy="2039816"/>
          </a:xfrm>
          <a:prstGeom prst="wedgeRoundRectCallout">
            <a:avLst>
              <a:gd name="adj1" fmla="val -11905"/>
              <a:gd name="adj2" fmla="val -89224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Древние Греки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– заселяли и исследовали северную часть Африки</a:t>
            </a:r>
          </a:p>
        </p:txBody>
      </p:sp>
    </p:spTree>
    <p:extLst>
      <p:ext uri="{BB962C8B-B14F-4D97-AF65-F5344CB8AC3E}">
        <p14:creationId xmlns:p14="http://schemas.microsoft.com/office/powerpoint/2010/main" val="22593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AF2F91-2763-4C7E-AB00-44338F258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246" y="0"/>
            <a:ext cx="4243754" cy="43675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E26695-D8A9-4954-A461-97D051C40B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9673"/>
            <a:ext cx="5037992" cy="4198327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2E261C6A-F317-4C41-96B6-55B829C7A96C}"/>
              </a:ext>
            </a:extLst>
          </p:cNvPr>
          <p:cNvSpPr/>
          <p:nvPr/>
        </p:nvSpPr>
        <p:spPr>
          <a:xfrm>
            <a:off x="720969" y="281355"/>
            <a:ext cx="6084277" cy="2198076"/>
          </a:xfrm>
          <a:prstGeom prst="wedgeRoundRectCallout">
            <a:avLst>
              <a:gd name="adj1" fmla="val -48723"/>
              <a:gd name="adj2" fmla="val 96136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Васко да Гама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(Португалия) 15-16 вв. Открыл новый путь в Индию. Завершил открытие берегов Африки. 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40C4A716-607E-47AC-861D-B800E02BF7D6}"/>
              </a:ext>
            </a:extLst>
          </p:cNvPr>
          <p:cNvSpPr/>
          <p:nvPr/>
        </p:nvSpPr>
        <p:spPr>
          <a:xfrm>
            <a:off x="5213838" y="4457699"/>
            <a:ext cx="6084277" cy="2198075"/>
          </a:xfrm>
          <a:prstGeom prst="wedgeRoundRectCallout">
            <a:avLst>
              <a:gd name="adj1" fmla="val 3300"/>
              <a:gd name="adj2" fmla="val -77954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Бартоломеу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Диаш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(Португалия) 15-16 вв. Открытие мыса Доброй Надежды, обогнул южную оконечность материка.</a:t>
            </a:r>
          </a:p>
        </p:txBody>
      </p:sp>
    </p:spTree>
    <p:extLst>
      <p:ext uri="{BB962C8B-B14F-4D97-AF65-F5344CB8AC3E}">
        <p14:creationId xmlns:p14="http://schemas.microsoft.com/office/powerpoint/2010/main" val="1182412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E42E17-442B-4DFA-9DCC-3E1D2E714B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453" y="43961"/>
            <a:ext cx="4075208" cy="51853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B17CDA-7E59-4C02-83FE-C527CF99AF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9" y="3096661"/>
            <a:ext cx="5485825" cy="3699793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E87C9DA1-226E-441D-B396-B7254CA4CFA4}"/>
              </a:ext>
            </a:extLst>
          </p:cNvPr>
          <p:cNvSpPr/>
          <p:nvPr/>
        </p:nvSpPr>
        <p:spPr>
          <a:xfrm>
            <a:off x="5663377" y="4864822"/>
            <a:ext cx="6458284" cy="1834742"/>
          </a:xfrm>
          <a:prstGeom prst="wedgeRoundRectCallout">
            <a:avLst>
              <a:gd name="adj1" fmla="val -64982"/>
              <a:gd name="adj2" fmla="val -30621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Генри Стенли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(США) 19 век. Плавание вокруг оз. Танганьика и Виктория, р. Конго. Открытие р.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</a:rPr>
              <a:t>Кагера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и массива Рувензори.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B7FD227B-3A3B-482B-8DA8-C1CB868686B1}"/>
              </a:ext>
            </a:extLst>
          </p:cNvPr>
          <p:cNvSpPr/>
          <p:nvPr/>
        </p:nvSpPr>
        <p:spPr>
          <a:xfrm>
            <a:off x="380246" y="409584"/>
            <a:ext cx="7190608" cy="2321170"/>
          </a:xfrm>
          <a:prstGeom prst="wedgeRoundRectCallout">
            <a:avLst>
              <a:gd name="adj1" fmla="val 75336"/>
              <a:gd name="adj2" fmla="val -25329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Давид </a:t>
            </a:r>
            <a:r>
              <a:rPr lang="ru-RU" sz="3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Левингстон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(Англия) 19 век. Исследование реки Замбези, открытие водопада Виктория, изучение верховья реки Конго, оз. Ньяса.</a:t>
            </a:r>
          </a:p>
        </p:txBody>
      </p:sp>
    </p:spTree>
    <p:extLst>
      <p:ext uri="{BB962C8B-B14F-4D97-AF65-F5344CB8AC3E}">
        <p14:creationId xmlns:p14="http://schemas.microsoft.com/office/powerpoint/2010/main" val="644269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9FD727-3FAD-4929-B1C5-BEE94A3E2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414" y="73157"/>
            <a:ext cx="4769007" cy="45516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640AD4-5AF8-474F-AE47-EDCCEE4AA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9" y="1961950"/>
            <a:ext cx="3758037" cy="4772707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84AD3082-3C6A-47E1-B80C-848A8CA3E35D}"/>
              </a:ext>
            </a:extLst>
          </p:cNvPr>
          <p:cNvSpPr/>
          <p:nvPr/>
        </p:nvSpPr>
        <p:spPr>
          <a:xfrm>
            <a:off x="977774" y="289711"/>
            <a:ext cx="6092982" cy="1439501"/>
          </a:xfrm>
          <a:prstGeom prst="wedgeRoundRectCallout">
            <a:avLst>
              <a:gd name="adj1" fmla="val -35027"/>
              <a:gd name="adj2" fmla="val 87028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Егор Ковалевский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(Россия)конец 19 века – изучение северо-восточной части Африки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9674931F-00F8-4DFC-826E-39FBCABA54DE}"/>
              </a:ext>
            </a:extLst>
          </p:cNvPr>
          <p:cNvSpPr/>
          <p:nvPr/>
        </p:nvSpPr>
        <p:spPr>
          <a:xfrm>
            <a:off x="4834551" y="4635374"/>
            <a:ext cx="5613148" cy="1674891"/>
          </a:xfrm>
          <a:prstGeom prst="wedgeRoundRectCallout">
            <a:avLst>
              <a:gd name="adj1" fmla="val 11263"/>
              <a:gd name="adj2" fmla="val -86557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Генрих Барт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(Пруссия) середина 19 века. Исследовал оз. Чад, пустыню Сахару.</a:t>
            </a:r>
          </a:p>
        </p:txBody>
      </p:sp>
    </p:spTree>
    <p:extLst>
      <p:ext uri="{BB962C8B-B14F-4D97-AF65-F5344CB8AC3E}">
        <p14:creationId xmlns:p14="http://schemas.microsoft.com/office/powerpoint/2010/main" val="1684596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ADE49B-AE35-4B22-AC51-63FEB5BBF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958" y="94247"/>
            <a:ext cx="4003254" cy="512507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A1626E-856F-43AB-9026-1C73E0A1B9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8" y="2706984"/>
            <a:ext cx="4715572" cy="4069533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F6FCDD37-8473-4E16-BD7F-949FD34B2BFC}"/>
              </a:ext>
            </a:extLst>
          </p:cNvPr>
          <p:cNvSpPr/>
          <p:nvPr/>
        </p:nvSpPr>
        <p:spPr>
          <a:xfrm>
            <a:off x="914400" y="190121"/>
            <a:ext cx="6464174" cy="2168306"/>
          </a:xfrm>
          <a:prstGeom prst="wedgeRoundRectCallout">
            <a:avLst>
              <a:gd name="adj1" fmla="val 3079"/>
              <a:gd name="adj2" fmla="val 82823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Вавилов Николай Иванович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(Россия) – исследовал северную и восточную части Африки. Было собрано более 6000 образцов культурных растений.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C23D0317-2797-4624-B05E-5E72A097A91E}"/>
              </a:ext>
            </a:extLst>
          </p:cNvPr>
          <p:cNvSpPr/>
          <p:nvPr/>
        </p:nvSpPr>
        <p:spPr>
          <a:xfrm>
            <a:off x="4783359" y="4499572"/>
            <a:ext cx="7126473" cy="2168307"/>
          </a:xfrm>
          <a:prstGeom prst="wedgeRoundRectCallout">
            <a:avLst>
              <a:gd name="adj1" fmla="val 39475"/>
              <a:gd name="adj2" fmla="val -78198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Юнкер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(Россия) конец 19 века. Изучал центральную и восточную части Африки. Проводил топографические, метеорологические и гидрологические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106730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52E6F67-4FD5-4CE1-9E4F-0B29B4485A6D}"/>
              </a:ext>
            </a:extLst>
          </p:cNvPr>
          <p:cNvSpPr/>
          <p:nvPr/>
        </p:nvSpPr>
        <p:spPr>
          <a:xfrm>
            <a:off x="4922227" y="175846"/>
            <a:ext cx="7077808" cy="56270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B91743-AC99-4564-A40E-AE5F173BB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570" y="817685"/>
            <a:ext cx="5600746" cy="5941410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5407E11-2B75-4972-8541-3695D09A11D5}"/>
              </a:ext>
            </a:extLst>
          </p:cNvPr>
          <p:cNvSpPr/>
          <p:nvPr/>
        </p:nvSpPr>
        <p:spPr>
          <a:xfrm>
            <a:off x="363415" y="817685"/>
            <a:ext cx="5732585" cy="359605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Пересекается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экватором почти по середине.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Находится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в основном между северным и южным тропиком.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Расположена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во всех полушариях.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Относится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 группе южных материков.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267F9C4E-5B26-4E5A-BAAF-F55928255CE9}"/>
              </a:ext>
            </a:extLst>
          </p:cNvPr>
          <p:cNvSpPr/>
          <p:nvPr/>
        </p:nvSpPr>
        <p:spPr>
          <a:xfrm>
            <a:off x="363414" y="4492870"/>
            <a:ext cx="5852747" cy="212773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Крайние точки</a:t>
            </a:r>
          </a:p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– мыс Бен-</a:t>
            </a:r>
            <a:r>
              <a:rPr lang="ru-RU" sz="2500" b="1" dirty="0" err="1">
                <a:solidFill>
                  <a:schemeClr val="tx2">
                    <a:lumMod val="50000"/>
                  </a:schemeClr>
                </a:solidFill>
              </a:rPr>
              <a:t>Секка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(37°с.ш.)</a:t>
            </a:r>
          </a:p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Южная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 - мыс Игольный (35°ю.ш.)</a:t>
            </a:r>
          </a:p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Западная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– мыс </a:t>
            </a:r>
            <a:r>
              <a:rPr lang="ru-RU" sz="2500" b="1" dirty="0" err="1">
                <a:solidFill>
                  <a:schemeClr val="tx2">
                    <a:lumMod val="50000"/>
                  </a:schemeClr>
                </a:solidFill>
              </a:rPr>
              <a:t>Альмади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(17°з.д.)</a:t>
            </a:r>
          </a:p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Восточная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 - мыс Рас-</a:t>
            </a:r>
            <a:r>
              <a:rPr lang="ru-RU" sz="2500" b="1" dirty="0" err="1">
                <a:solidFill>
                  <a:schemeClr val="tx2">
                    <a:lumMod val="50000"/>
                  </a:schemeClr>
                </a:solidFill>
              </a:rPr>
              <a:t>Хафун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 (51° </a:t>
            </a:r>
            <a:r>
              <a:rPr lang="ru-RU" sz="2500" b="1" dirty="0" err="1">
                <a:solidFill>
                  <a:schemeClr val="tx2">
                    <a:lumMod val="50000"/>
                  </a:schemeClr>
                </a:solidFill>
              </a:rPr>
              <a:t>в.д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879565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DCE779E-C439-44E3-9F5E-4FF2FC886A9A}"/>
              </a:ext>
            </a:extLst>
          </p:cNvPr>
          <p:cNvSpPr/>
          <p:nvPr/>
        </p:nvSpPr>
        <p:spPr>
          <a:xfrm>
            <a:off x="2036885" y="211014"/>
            <a:ext cx="8118230" cy="63304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Береговая линия (изрезана не сильно)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72850E-1473-4D73-8FAC-A2D362CD8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993" y="1294931"/>
            <a:ext cx="4891085" cy="4695442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AD32A89-3262-49E8-9AF9-9499F2A485DF}"/>
              </a:ext>
            </a:extLst>
          </p:cNvPr>
          <p:cNvSpPr/>
          <p:nvPr/>
        </p:nvSpPr>
        <p:spPr>
          <a:xfrm>
            <a:off x="1248509" y="923192"/>
            <a:ext cx="4563208" cy="5829301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Нанести на контурную карту: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Крайние точки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Атлантический океан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Индийский океан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Красное море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Средиземное море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Суэцкий канал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Гвинейский залив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Аденский залив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Гибралтарский пролив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Мозамбикский пролив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Остров Мадагаскар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Полуостров Сомали</a:t>
            </a:r>
          </a:p>
          <a:p>
            <a:pPr marL="342900" indent="-342900">
              <a:buAutoNum type="arabicPeriod"/>
            </a:pPr>
            <a:r>
              <a:rPr lang="ru-RU" sz="2500" b="1" dirty="0">
                <a:solidFill>
                  <a:schemeClr val="tx2">
                    <a:lumMod val="50000"/>
                  </a:schemeClr>
                </a:solidFill>
              </a:rPr>
              <a:t>Канарские острова</a:t>
            </a:r>
          </a:p>
        </p:txBody>
      </p:sp>
    </p:spTree>
    <p:extLst>
      <p:ext uri="{BB962C8B-B14F-4D97-AF65-F5344CB8AC3E}">
        <p14:creationId xmlns:p14="http://schemas.microsoft.com/office/powerpoint/2010/main" val="889167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002060"/>
                </a:solidFill>
              </a:rPr>
              <a:t>Выучить записи в тетради, повторить изученную номенклатуру </a:t>
            </a:r>
          </a:p>
        </p:txBody>
      </p:sp>
    </p:spTree>
    <p:extLst>
      <p:ext uri="{BB962C8B-B14F-4D97-AF65-F5344CB8AC3E}">
        <p14:creationId xmlns:p14="http://schemas.microsoft.com/office/powerpoint/2010/main" val="3915193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DE96D4-435F-4544-AFDE-E3336D461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769" y="255208"/>
            <a:ext cx="6092564" cy="5690216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90B432-4DF7-4F8F-A191-3330669DAE4D}"/>
              </a:ext>
            </a:extLst>
          </p:cNvPr>
          <p:cNvSpPr/>
          <p:nvPr/>
        </p:nvSpPr>
        <p:spPr>
          <a:xfrm>
            <a:off x="197827" y="192708"/>
            <a:ext cx="5037993" cy="138016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 - второй по величине материк после Евразии.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9B85B08-1C23-4886-85D3-6F63701FD5C4}"/>
              </a:ext>
            </a:extLst>
          </p:cNvPr>
          <p:cNvSpPr/>
          <p:nvPr/>
        </p:nvSpPr>
        <p:spPr>
          <a:xfrm>
            <a:off x="281354" y="1873354"/>
            <a:ext cx="5697415" cy="110355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 - самый жаркий материк.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0A7ADCB-3CC1-46C0-946C-3B72D57EE11E}"/>
              </a:ext>
            </a:extLst>
          </p:cNvPr>
          <p:cNvSpPr/>
          <p:nvPr/>
        </p:nvSpPr>
        <p:spPr>
          <a:xfrm>
            <a:off x="1321777" y="3214889"/>
            <a:ext cx="5697415" cy="138016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АФРИКЕ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находится самая большая пустыня Сахара.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4159796-1047-4B74-9958-043E471BA2FB}"/>
              </a:ext>
            </a:extLst>
          </p:cNvPr>
          <p:cNvSpPr/>
          <p:nvPr/>
        </p:nvSpPr>
        <p:spPr>
          <a:xfrm>
            <a:off x="2198076" y="4833035"/>
            <a:ext cx="5697415" cy="155838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АФРИКЕ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обитают самые большие млекопитающие в мире.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873157E-BF16-4870-8432-831C1418D64F}"/>
              </a:ext>
            </a:extLst>
          </p:cNvPr>
          <p:cNvSpPr/>
          <p:nvPr/>
        </p:nvSpPr>
        <p:spPr>
          <a:xfrm>
            <a:off x="2681654" y="246185"/>
            <a:ext cx="6585438" cy="5715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Визитная карточка АФРИКИ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56F06F-A1C0-4C06-A9B8-C03910FC3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418" y="1380393"/>
            <a:ext cx="5145500" cy="35345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4F2E5D-2D3D-40A2-A51E-655CC63311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7" y="3147647"/>
            <a:ext cx="5301762" cy="3534508"/>
          </a:xfrm>
          <a:prstGeom prst="rect">
            <a:avLst/>
          </a:prstGeom>
        </p:spPr>
      </p:pic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:a16="http://schemas.microsoft.com/office/drawing/2014/main" id="{446C3829-AD4E-4357-A22A-7D75CAF7B105}"/>
              </a:ext>
            </a:extLst>
          </p:cNvPr>
          <p:cNvSpPr/>
          <p:nvPr/>
        </p:nvSpPr>
        <p:spPr>
          <a:xfrm>
            <a:off x="672611" y="1011115"/>
            <a:ext cx="5301762" cy="1899139"/>
          </a:xfrm>
          <a:prstGeom prst="wedgeRoundRectCallout">
            <a:avLst>
              <a:gd name="adj1" fmla="val 81185"/>
              <a:gd name="adj2" fmla="val 20625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АФРИКИ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–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29,2 млн. км²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, с прилегающими островами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30,3 млн. км².</a:t>
            </a:r>
          </a:p>
        </p:txBody>
      </p:sp>
      <p:sp>
        <p:nvSpPr>
          <p:cNvPr id="10" name="Облачко с текстом: прямоугольное со скругленными углами 9">
            <a:extLst>
              <a:ext uri="{FF2B5EF4-FFF2-40B4-BE49-F238E27FC236}">
                <a16:creationId xmlns:a16="http://schemas.microsoft.com/office/drawing/2014/main" id="{59DBDA05-1C8E-4F10-AE41-EA9B1E19FA19}"/>
              </a:ext>
            </a:extLst>
          </p:cNvPr>
          <p:cNvSpPr/>
          <p:nvPr/>
        </p:nvSpPr>
        <p:spPr>
          <a:xfrm>
            <a:off x="6705133" y="5205046"/>
            <a:ext cx="4791808" cy="1406769"/>
          </a:xfrm>
          <a:prstGeom prst="wedgeRoundRectCallout">
            <a:avLst>
              <a:gd name="adj1" fmla="val -83034"/>
              <a:gd name="adj2" fmla="val -22500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Наибольшая высота –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Килиманджаро (5895 м.)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CBFA37-B49A-4B73-98B1-7C457B657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"/>
            <a:ext cx="6096000" cy="40659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72E6D0-3A13-4BC2-8AFD-961B00284C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692"/>
            <a:ext cx="6096000" cy="4064000"/>
          </a:xfrm>
          <a:prstGeom prst="rect">
            <a:avLst/>
          </a:prstGeom>
        </p:spPr>
      </p:pic>
      <p:sp>
        <p:nvSpPr>
          <p:cNvPr id="5" name="Облачко с текстом: прямоугольное со скругленными углами 4">
            <a:extLst>
              <a:ext uri="{FF2B5EF4-FFF2-40B4-BE49-F238E27FC236}">
                <a16:creationId xmlns:a16="http://schemas.microsoft.com/office/drawing/2014/main" id="{09BD0F64-B07F-4ECD-B88A-65B2B9B68F27}"/>
              </a:ext>
            </a:extLst>
          </p:cNvPr>
          <p:cNvSpPr/>
          <p:nvPr/>
        </p:nvSpPr>
        <p:spPr>
          <a:xfrm>
            <a:off x="234461" y="2259624"/>
            <a:ext cx="5630076" cy="914890"/>
          </a:xfrm>
          <a:prstGeom prst="wedgeRoundRectCallout">
            <a:avLst>
              <a:gd name="adj1" fmla="val -42370"/>
              <a:gd name="adj2" fmla="val 111379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Крупнейшее озеро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Виктория (69,5 тыс. км²)</a:t>
            </a:r>
          </a:p>
        </p:txBody>
      </p:sp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4C719815-F8A4-4636-8D7F-9C2B1111BB81}"/>
              </a:ext>
            </a:extLst>
          </p:cNvPr>
          <p:cNvSpPr/>
          <p:nvPr/>
        </p:nvSpPr>
        <p:spPr>
          <a:xfrm>
            <a:off x="234461" y="149469"/>
            <a:ext cx="5630076" cy="1934308"/>
          </a:xfrm>
          <a:prstGeom prst="wedgeRoundRectCallout">
            <a:avLst>
              <a:gd name="adj1" fmla="val 70993"/>
              <a:gd name="adj2" fmla="val 48759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Самая длинная </a:t>
            </a:r>
            <a:r>
              <a:rPr lang="ru-RU" sz="3000" b="1" dirty="0" err="1">
                <a:solidFill>
                  <a:schemeClr val="tx2">
                    <a:lumMod val="50000"/>
                  </a:schemeClr>
                </a:solidFill>
              </a:rPr>
              <a:t>рифтовая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 система суши –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Восточно-Африканские рифты (6 </a:t>
            </a:r>
            <a:r>
              <a:rPr lang="ru-RU" sz="3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тыс.км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2E11A87-4F17-476C-A7C4-5FE9AB1C9FF2}"/>
              </a:ext>
            </a:extLst>
          </p:cNvPr>
          <p:cNvSpPr/>
          <p:nvPr/>
        </p:nvSpPr>
        <p:spPr>
          <a:xfrm>
            <a:off x="6249799" y="4492869"/>
            <a:ext cx="5887915" cy="1837593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Протяженность </a:t>
            </a:r>
            <a:r>
              <a:rPr lang="ru-RU" sz="3200" b="1" dirty="0">
                <a:solidFill>
                  <a:srgbClr val="C00000"/>
                </a:solidFill>
              </a:rPr>
              <a:t>АФРИКИ</a:t>
            </a:r>
          </a:p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 севера на юг –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7623 км.</a:t>
            </a:r>
          </a:p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 востока на запад –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7260 км.</a:t>
            </a:r>
          </a:p>
        </p:txBody>
      </p:sp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1CECC7-150F-470F-BD66-A685D6E265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555" y="0"/>
            <a:ext cx="5611445" cy="42222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CEFDBD-D55A-4BE9-AA9B-8108C6DB3E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80555" cy="37015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6AC5E7-5858-4A3D-96E1-FBF356DA47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55" y="3613970"/>
            <a:ext cx="4678890" cy="3244030"/>
          </a:xfrm>
          <a:prstGeom prst="rect">
            <a:avLst/>
          </a:prstGeom>
        </p:spPr>
      </p:pic>
      <p:sp>
        <p:nvSpPr>
          <p:cNvPr id="12" name="Облачко с текстом: прямоугольное со скругленными углами 11">
            <a:extLst>
              <a:ext uri="{FF2B5EF4-FFF2-40B4-BE49-F238E27FC236}">
                <a16:creationId xmlns:a16="http://schemas.microsoft.com/office/drawing/2014/main" id="{2D00A3D5-A59F-46D4-9A65-600594A4029D}"/>
              </a:ext>
            </a:extLst>
          </p:cNvPr>
          <p:cNvSpPr/>
          <p:nvPr/>
        </p:nvSpPr>
        <p:spPr>
          <a:xfrm>
            <a:off x="6726115" y="81422"/>
            <a:ext cx="5342793" cy="896816"/>
          </a:xfrm>
          <a:prstGeom prst="wedgeRoundRectCallout">
            <a:avLst>
              <a:gd name="adj1" fmla="val 4370"/>
              <a:gd name="adj2" fmla="val 82500"/>
              <a:gd name="adj3" fmla="val 16667"/>
            </a:avLst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Самое глубокое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озеро Танганьика (1470 м.)</a:t>
            </a:r>
          </a:p>
        </p:txBody>
      </p:sp>
      <p:sp>
        <p:nvSpPr>
          <p:cNvPr id="13" name="Облачко с текстом: прямоугольное со скругленными углами 12">
            <a:extLst>
              <a:ext uri="{FF2B5EF4-FFF2-40B4-BE49-F238E27FC236}">
                <a16:creationId xmlns:a16="http://schemas.microsoft.com/office/drawing/2014/main" id="{136CCAB1-D3A2-4565-81D4-438BF687A231}"/>
              </a:ext>
            </a:extLst>
          </p:cNvPr>
          <p:cNvSpPr/>
          <p:nvPr/>
        </p:nvSpPr>
        <p:spPr>
          <a:xfrm>
            <a:off x="140677" y="3974122"/>
            <a:ext cx="3130061" cy="1397978"/>
          </a:xfrm>
          <a:prstGeom prst="wedgeRoundRectCallout">
            <a:avLst>
              <a:gd name="adj1" fmla="val 9426"/>
              <a:gd name="adj2" fmla="val -108408"/>
              <a:gd name="adj3" fmla="val 16667"/>
            </a:avLst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Самая длинная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НИЛ (6852 км)</a:t>
            </a:r>
          </a:p>
        </p:txBody>
      </p:sp>
      <p:sp>
        <p:nvSpPr>
          <p:cNvPr id="14" name="Облачко с текстом: прямоугольное со скругленными углами 13">
            <a:extLst>
              <a:ext uri="{FF2B5EF4-FFF2-40B4-BE49-F238E27FC236}">
                <a16:creationId xmlns:a16="http://schemas.microsoft.com/office/drawing/2014/main" id="{CDA9C9EA-1306-480F-B6CE-E659D1F47BD4}"/>
              </a:ext>
            </a:extLst>
          </p:cNvPr>
          <p:cNvSpPr/>
          <p:nvPr/>
        </p:nvSpPr>
        <p:spPr>
          <a:xfrm>
            <a:off x="8581292" y="4536831"/>
            <a:ext cx="3393831" cy="2057400"/>
          </a:xfrm>
          <a:prstGeom prst="wedgeRoundRectCallout">
            <a:avLst>
              <a:gd name="adj1" fmla="val -74282"/>
              <a:gd name="adj2" fmla="val 20885"/>
              <a:gd name="adj3" fmla="val 16667"/>
            </a:avLst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Самая крупная река по площади бассейна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КОНГО (3,7 млн. км²)</a:t>
            </a:r>
          </a:p>
        </p:txBody>
      </p:sp>
    </p:spTree>
    <p:extLst>
      <p:ext uri="{BB962C8B-B14F-4D97-AF65-F5344CB8AC3E}">
        <p14:creationId xmlns:p14="http://schemas.microsoft.com/office/powerpoint/2010/main" val="327880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30491F-4C8E-4E04-AD5C-95FCCF0BBC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230" y="-61546"/>
            <a:ext cx="5978770" cy="374007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26D1CD-98CA-403B-B0C4-807F65A57A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5847"/>
            <a:ext cx="6213230" cy="4142153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10484BC4-803D-4E5C-8E85-ADBFE41ADEE8}"/>
              </a:ext>
            </a:extLst>
          </p:cNvPr>
          <p:cNvSpPr/>
          <p:nvPr/>
        </p:nvSpPr>
        <p:spPr>
          <a:xfrm>
            <a:off x="413238" y="492369"/>
            <a:ext cx="5161085" cy="1529862"/>
          </a:xfrm>
          <a:prstGeom prst="wedgeRoundRectCallout">
            <a:avLst>
              <a:gd name="adj1" fmla="val 70819"/>
              <a:gd name="adj2" fmla="val 42385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Крупнейший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остров Мадагаскар (587 тыс. км²)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B1EAA736-C005-4A1E-A366-30267E0C8A12}"/>
              </a:ext>
            </a:extLst>
          </p:cNvPr>
          <p:cNvSpPr/>
          <p:nvPr/>
        </p:nvSpPr>
        <p:spPr>
          <a:xfrm>
            <a:off x="6506307" y="4422531"/>
            <a:ext cx="5161085" cy="1529862"/>
          </a:xfrm>
          <a:prstGeom prst="wedgeRoundRectCallout">
            <a:avLst>
              <a:gd name="adj1" fmla="val -64445"/>
              <a:gd name="adj2" fmla="val 4454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Самая большая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пустыня Сахара (9,1 млн. км²)</a:t>
            </a:r>
          </a:p>
        </p:txBody>
      </p:sp>
    </p:spTree>
    <p:extLst>
      <p:ext uri="{BB962C8B-B14F-4D97-AF65-F5344CB8AC3E}">
        <p14:creationId xmlns:p14="http://schemas.microsoft.com/office/powerpoint/2010/main" val="1441835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DEEF61-186B-4E1A-A275-EF22D447D0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2431"/>
            <a:ext cx="6698559" cy="32355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4FC73C-3E71-4581-ADD9-26779F70B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454" y="0"/>
            <a:ext cx="6157546" cy="4105031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2E2979C0-CE9C-446A-AB2D-9343F3E90F3E}"/>
              </a:ext>
            </a:extLst>
          </p:cNvPr>
          <p:cNvSpPr/>
          <p:nvPr/>
        </p:nvSpPr>
        <p:spPr>
          <a:xfrm>
            <a:off x="633046" y="659423"/>
            <a:ext cx="5073161" cy="2329962"/>
          </a:xfrm>
          <a:prstGeom prst="wedgeRoundRectCallout">
            <a:avLst>
              <a:gd name="adj1" fmla="val 39306"/>
              <a:gd name="adj2" fmla="val 98881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Самая высокая температура воздуха –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Эль-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Азизия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 г. Триполи (+58°С)</a:t>
            </a:r>
          </a:p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EBEBE73A-FD27-4844-B0E5-7456A8C52710}"/>
              </a:ext>
            </a:extLst>
          </p:cNvPr>
          <p:cNvSpPr/>
          <p:nvPr/>
        </p:nvSpPr>
        <p:spPr>
          <a:xfrm>
            <a:off x="6979037" y="4533899"/>
            <a:ext cx="4932484" cy="1895232"/>
          </a:xfrm>
          <a:prstGeom prst="wedgeRoundRectCallout">
            <a:avLst>
              <a:gd name="adj1" fmla="val 34020"/>
              <a:gd name="adj2" fmla="val -124667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Самое крупное млекопитающее на суше –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африканский слон (высота 3,5 метра, масса до 7,5 тонн)</a:t>
            </a:r>
          </a:p>
        </p:txBody>
      </p:sp>
    </p:spTree>
    <p:extLst>
      <p:ext uri="{BB962C8B-B14F-4D97-AF65-F5344CB8AC3E}">
        <p14:creationId xmlns:p14="http://schemas.microsoft.com/office/powerpoint/2010/main" val="1214914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6B3630-D941-4BAE-BFE5-4105D0D7A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1" y="0"/>
            <a:ext cx="5080000" cy="508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D3D043-4BB6-446E-9ABD-F77684F11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640"/>
            <a:ext cx="7112000" cy="4912360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171CC847-F480-4BD3-9D3F-108BC7FBBD6B}"/>
              </a:ext>
            </a:extLst>
          </p:cNvPr>
          <p:cNvSpPr/>
          <p:nvPr/>
        </p:nvSpPr>
        <p:spPr>
          <a:xfrm>
            <a:off x="808893" y="309001"/>
            <a:ext cx="5363307" cy="1327639"/>
          </a:xfrm>
          <a:prstGeom prst="wedgeRoundRectCallout">
            <a:avLst>
              <a:gd name="adj1" fmla="val 78183"/>
              <a:gd name="adj2" fmla="val 21440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Самое толстое дерево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Баобаб (диаметр 54,4 м)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2C34B41E-A484-4D92-A067-683A331F397F}"/>
              </a:ext>
            </a:extLst>
          </p:cNvPr>
          <p:cNvSpPr/>
          <p:nvPr/>
        </p:nvSpPr>
        <p:spPr>
          <a:xfrm>
            <a:off x="6673362" y="5187462"/>
            <a:ext cx="5363307" cy="1445357"/>
          </a:xfrm>
          <a:prstGeom prst="wedgeRoundRectCallout">
            <a:avLst>
              <a:gd name="adj1" fmla="val -75915"/>
              <a:gd name="adj2" fmla="val -14322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Самое длинное растение –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пальма-лиана ротанг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(до 300 метров)</a:t>
            </a:r>
          </a:p>
        </p:txBody>
      </p:sp>
    </p:spTree>
    <p:extLst>
      <p:ext uri="{BB962C8B-B14F-4D97-AF65-F5344CB8AC3E}">
        <p14:creationId xmlns:p14="http://schemas.microsoft.com/office/powerpoint/2010/main" val="43461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138020-8CA8-428A-AE32-6289C296E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1511"/>
            <a:ext cx="5946003" cy="6514978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0581C8D-8B09-4093-AD31-A0DEB3683A4F}"/>
              </a:ext>
            </a:extLst>
          </p:cNvPr>
          <p:cNvSpPr/>
          <p:nvPr/>
        </p:nvSpPr>
        <p:spPr>
          <a:xfrm>
            <a:off x="571500" y="2083777"/>
            <a:ext cx="4870938" cy="184638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 Африки</a:t>
            </a:r>
          </a:p>
        </p:txBody>
      </p:sp>
    </p:spTree>
    <p:extLst>
      <p:ext uri="{BB962C8B-B14F-4D97-AF65-F5344CB8AC3E}">
        <p14:creationId xmlns:p14="http://schemas.microsoft.com/office/powerpoint/2010/main" val="2560230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6168</TotalTime>
  <Words>538</Words>
  <Application>Microsoft Office PowerPoint</Application>
  <PresentationFormat>Широкоэкранный</PresentationFormat>
  <Paragraphs>71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AGReverance</vt:lpstr>
      <vt:lpstr>Arial</vt:lpstr>
      <vt:lpstr>Calibri</vt:lpstr>
      <vt:lpstr>Calibri Light</vt:lpstr>
      <vt:lpstr>Тема Office</vt:lpstr>
      <vt:lpstr>Африка.  История открытия. Географическое положение.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230</cp:revision>
  <dcterms:created xsi:type="dcterms:W3CDTF">2018-02-25T15:29:25Z</dcterms:created>
  <dcterms:modified xsi:type="dcterms:W3CDTF">2023-12-14T17:24:04Z</dcterms:modified>
  <cp:category>География;Страны</cp:category>
</cp:coreProperties>
</file>