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633AF1E1-6537-4CD1-B20E-9F9548AF0ADF}"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33AF1E1-6537-4CD1-B20E-9F9548AF0ADF}"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33AF1E1-6537-4CD1-B20E-9F9548AF0ADF}"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DA3E07B-2597-4427-8754-7DDF8C1A6612}" type="datetimeFigureOut">
              <a:rPr lang="ru-RU" smtClean="0"/>
              <a:t>16.04.2012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33AF1E1-6537-4CD1-B20E-9F9548AF0AD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4DA3E07B-2597-4427-8754-7DDF8C1A6612}" type="datetimeFigureOut">
              <a:rPr lang="ru-RU" smtClean="0"/>
              <a:t>16.04.2012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633AF1E1-6537-4CD1-B20E-9F9548AF0ADF}"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DA3E07B-2597-4427-8754-7DDF8C1A6612}" type="datetimeFigureOut">
              <a:rPr lang="ru-RU" smtClean="0"/>
              <a:t>16.04.2012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33AF1E1-6537-4CD1-B20E-9F9548AF0ADF}"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D0%98%D1%87%D0%B0%D0%BB%D0%BA%D0%B8_(%D0%9D%D0%B8%D0%B6%D0%B5%D0%B3%D0%BE%D1%80%D0%BE%D0%B4%D1%81%D0%BA%D0%B0%D1%8F_%D0%BE%D0%B1%D0%BB%D0%B0%D1%81%D1%82%D1%8C)" TargetMode="External"/><Relationship Id="rId7" Type="http://schemas.openxmlformats.org/officeDocument/2006/relationships/image" Target="../media/image11.jpeg"/><Relationship Id="rId2" Type="http://schemas.openxmlformats.org/officeDocument/2006/relationships/hyperlink" Target="http://ru.wikipedia.org/wiki/%D0%9E%D1%81%D0%BE%D0%B1%D0%BE_%D0%BE%D1%85%D1%80%D0%B0%D0%BD%D1%8F%D0%B5%D0%BC%D1%8B%D0%B5_%D0%BF%D1%80%D0%B8%D1%80%D0%BE%D0%B4%D0%BD%D1%8B%D0%B5_%D1%82%D0%B5%D1%80%D1%80%D0%B8%D1%82%D0%BE%D1%80%D0%B8%D0%B8_%D0%A0%D0%BE%D1%81%D1%81%D0%B8%D0%B8"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ru.wikipedia.org/wiki/%D0%9D%D0%B8%D0%B6%D0%B5%D0%B3%D0%BE%D1%80%D0%BE%D0%B4%D1%81%D0%BA%D0%B0%D1%8F_%D0%BE%D0%B1%D0%BB%D0%B0%D1%81%D1%82%D1%8C" TargetMode="External"/><Relationship Id="rId4" Type="http://schemas.openxmlformats.org/officeDocument/2006/relationships/hyperlink" Target="http://ru.wikipedia.org/wiki/%D0%9F%D0%B5%D1%80%D0%B5%D0%B2%D0%BE%D0%B7%D1%81%D0%BA%D0%B8%D0%B9_%D1%80%D0%B0%D0%B9%D0%BE%D0%BD"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D0%9A%D0%B0%D1%80%D1%81%D1%82%D0%BE%D0%B2%D0%B0%D1%8F_%D0%B2%D0%BE%D1%80%D0%BE%D0%BD%D0%BA%D0%B0" TargetMode="External"/><Relationship Id="rId7" Type="http://schemas.openxmlformats.org/officeDocument/2006/relationships/hyperlink" Target="http://ru.wikipedia.org/wiki/%D0%94%D0%BE%D0%BB%D0%BE%D0%BC%D0%B8%D1%82" TargetMode="External"/><Relationship Id="rId2" Type="http://schemas.openxmlformats.org/officeDocument/2006/relationships/hyperlink" Target="http://ru.wikipedia.org/wiki/%D0%9A%D0%B0%D1%80%D1%81%D1%82" TargetMode="External"/><Relationship Id="rId1" Type="http://schemas.openxmlformats.org/officeDocument/2006/relationships/slideLayout" Target="../slideLayouts/slideLayout2.xml"/><Relationship Id="rId6" Type="http://schemas.openxmlformats.org/officeDocument/2006/relationships/hyperlink" Target="http://ru.wikipedia.org/wiki/%D0%9F%D0%B5%D1%89%D0%B5%D1%80%D0%B0#.D0.A2.D0.B8.D0.BF.D1.8B_.D0.BF.D0.B5.D1.89.D0.B5.D1.80" TargetMode="External"/><Relationship Id="rId5" Type="http://schemas.openxmlformats.org/officeDocument/2006/relationships/hyperlink" Target="http://ru.wikipedia.org/wiki/%D0%93%D1%80%D0%BE%D1%82" TargetMode="External"/><Relationship Id="rId4" Type="http://schemas.openxmlformats.org/officeDocument/2006/relationships/hyperlink" Target="http://ru.wikipedia.org/wiki/%D0%9B%D0%BE%D0%B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ru.wikipedia.org/wiki/%D0%92%D1%8F%D0%B7" TargetMode="External"/><Relationship Id="rId13" Type="http://schemas.openxmlformats.org/officeDocument/2006/relationships/hyperlink" Target="http://ru.wikipedia.org/wiki/%D0%9B%D0%B5%D1%89%D0%B8%D0%BD%D0%B0" TargetMode="External"/><Relationship Id="rId3" Type="http://schemas.openxmlformats.org/officeDocument/2006/relationships/hyperlink" Target="http://ru.wikipedia.org/wiki/%D0%A1%D0%BC%D0%B5%D1%88%D0%B0%D0%BD%D0%BD%D1%8B%D0%B9_%D0%BB%D0%B5%D1%81" TargetMode="External"/><Relationship Id="rId7" Type="http://schemas.openxmlformats.org/officeDocument/2006/relationships/hyperlink" Target="http://ru.wikipedia.org/wiki/%D0%9B%D0%B8%D0%BF%D0%B0" TargetMode="External"/><Relationship Id="rId12" Type="http://schemas.openxmlformats.org/officeDocument/2006/relationships/hyperlink" Target="http://ru.wikipedia.org/wiki/%D0%A1%D0%BC%D0%BE%D1%80%D0%BE%D0%B4%D0%B8%D0%BD%D0%B0" TargetMode="External"/><Relationship Id="rId2" Type="http://schemas.openxmlformats.org/officeDocument/2006/relationships/hyperlink" Target="http://ru.wikipedia.org/wiki/%D0%91%D0%BE%D1%80_(%D0%BB%D0%B5%D1%81)" TargetMode="External"/><Relationship Id="rId16"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hyperlink" Target="http://ru.wikipedia.org/wiki/%D0%94%D1%83%D0%B1" TargetMode="External"/><Relationship Id="rId11" Type="http://schemas.openxmlformats.org/officeDocument/2006/relationships/hyperlink" Target="http://ru.wikipedia.org/wiki/%D0%A7%D0%B5%D1%80%D1%91%D0%BC%D1%83%D1%85%D0%B0_%D0%BE%D0%B1%D1%8B%D0%BA%D0%BD%D0%BE%D0%B2%D0%B5%D0%BD%D0%BD%D0%B0%D1%8F" TargetMode="External"/><Relationship Id="rId5" Type="http://schemas.openxmlformats.org/officeDocument/2006/relationships/hyperlink" Target="http://ru.wikipedia.org/wiki/%D0%91%D0%B5%D1%80%D1%91%D0%B7%D0%B0" TargetMode="External"/><Relationship Id="rId15" Type="http://schemas.openxmlformats.org/officeDocument/2006/relationships/image" Target="../media/image16.jpeg"/><Relationship Id="rId10" Type="http://schemas.openxmlformats.org/officeDocument/2006/relationships/hyperlink" Target="http://ru.wikipedia.org/wiki/%D0%9A%D1%80%D1%83%D1%88%D0%B8%D0%BD%D0%B0" TargetMode="External"/><Relationship Id="rId4" Type="http://schemas.openxmlformats.org/officeDocument/2006/relationships/hyperlink" Target="http://ru.wikipedia.org/wiki/%D0%A1%D0%BE%D1%81%D0%BD%D1%8B" TargetMode="External"/><Relationship Id="rId9" Type="http://schemas.openxmlformats.org/officeDocument/2006/relationships/hyperlink" Target="http://ru.wikipedia.org/wiki/%D0%AF%D1%81%D0%B5%D0%BD%D1%8C" TargetMode="External"/><Relationship Id="rId14" Type="http://schemas.openxmlformats.org/officeDocument/2006/relationships/hyperlink" Target="http://ru.wikipedia.org/wiki/%D0%96%D0%B8%D0%BC%D0%BE%D0%BB%D0%BE%D1%81%D1%82%D1%8C"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D0%92%D0%BB%D0%B0%D0%B4%D0%B8%D0%BC%D0%B8%D1%80%D1%81%D0%BA%D0%BE%D0%B5_(%D0%9D%D0%B8%D0%B6%D0%B5%D0%B3%D0%BE%D1%80%D0%BE%D0%B4%D1%81%D0%BA%D0%B0%D1%8F_%D0%BE%D0%B1%D0%BB%D0%B0%D1%81%D1%82%D1%8C)" TargetMode="External"/><Relationship Id="rId2" Type="http://schemas.openxmlformats.org/officeDocument/2006/relationships/hyperlink" Target="http://ru.wikipedia.org/wiki/%D0%9D%D0%B8%D0%B6%D0%B5%D0%B3%D0%BE%D1%80%D0%BE%D0%B4%D1%81%D0%BA%D0%B0%D1%8F_%D0%BE%D0%B1%D0%BB%D0%B0%D1%81%D1%82%D1%8C"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ru.wikipedia.org/wiki/%D0%92%D0%BE%D1%81%D0%BA%D1%80%D0%B5%D1%81%D0%B5%D0%BD%D1%81%D0%BA%D0%B8%D0%B9_%D1%80%D0%B0%D0%B9%D0%BE%D0%BD_%D0%9D%D0%B8%D0%B6%D0%B5%D0%B3%D0%BE%D1%80%D0%BE%D0%B4%D1%81%D0%BA%D0%BE%D0%B9_%D0%BE%D0%B1%D0%BB%D0%B0%D1%81%D1%82%D0%B8"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D0%9A%D0%BE%D1%80%D0%BE%D0%BB%D0%B5%D0%BD%D0%BA%D0%BE,_%D0%92%D0%BB%D0%B0%D0%B4%D0%B8%D0%BC%D0%B8%D1%80_%D0%93%D0%B0%D0%BB%D0%B0%D0%BA%D1%82%D0%B8%D0%BE%D0%BD%D0%BE%D0%B2%D0%B8%D1%87" TargetMode="External"/><Relationship Id="rId2" Type="http://schemas.openxmlformats.org/officeDocument/2006/relationships/hyperlink" Target="http://ru.wikipedia.org/wiki/XX_%D0%B2%D0%B5%D0%BA"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1969" TargetMode="External"/><Relationship Id="rId2" Type="http://schemas.openxmlformats.org/officeDocument/2006/relationships/hyperlink" Target="http://ru.wikipedia.org/wiki/1968" TargetMode="External"/><Relationship Id="rId1" Type="http://schemas.openxmlformats.org/officeDocument/2006/relationships/slideLayout" Target="../slideLayouts/slideLayout2.xml"/><Relationship Id="rId6" Type="http://schemas.openxmlformats.org/officeDocument/2006/relationships/hyperlink" Target="http://ru.wikipedia.org/wiki/1238" TargetMode="External"/><Relationship Id="rId5" Type="http://schemas.openxmlformats.org/officeDocument/2006/relationships/hyperlink" Target="http://ru.wikipedia.org/wiki/1237" TargetMode="External"/><Relationship Id="rId4" Type="http://schemas.openxmlformats.org/officeDocument/2006/relationships/hyperlink" Target="http://ru.wikipedia.org/wiki/%D0%9C%D0%BE%D0%BD%D0%B3%D0%BE%D0%BB%D0%BE-%D1%82%D0%B0%D1%82%D0%B0%D1%80%D1%81%D0%BA%D0%BE%D0%B5_%D0%BD%D0%B0%D1%88%D0%B5%D1%81%D1%82%D0%B2%D0%B8%D0%B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Объекты природного наследия Нижегородской области</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10000"/>
          </a:bodyPr>
          <a:lstStyle/>
          <a:p>
            <a:r>
              <a:rPr lang="ru-RU" sz="1800" dirty="0" smtClean="0"/>
              <a:t>  Особенностью Пустынских озер является и то, что здесь можно найти представителей всех типов водорослей, кроме бурых. Необычен животный мир заказника, едва ли уступающий по богатству растительному. Это связано с разнообразием условий обитания. В водоемах обитает 3-6 видов млекопитающих, в том числе и редкие: речной бобр, выдра и выхухоль, численность которой вызывает особенную тревогу. Русская выхухоль – типичный представитель доледникового периода, ровесник мамонтов и шерстистых носорогов, обитающих только в европейской части России. Заказник является также местом обитания не менее семи видов летучих мышей. Здесь гнездятся или кормятся на пролете многие виды водоплавающих и прибрежных птиц. Из числа очень редких птиц-хищников можно встретить беркута, </a:t>
            </a:r>
            <a:r>
              <a:rPr lang="ru-RU" sz="1800" dirty="0" err="1" smtClean="0"/>
              <a:t>орлана-белохвоста</a:t>
            </a:r>
            <a:r>
              <a:rPr lang="ru-RU" sz="1800" dirty="0" smtClean="0"/>
              <a:t> и скопу. Иногда на Пустынских озерах на пролете можно увидеть лебедей. К обитателям Пустынского заказника относятся и другие редкие, в том числе «</a:t>
            </a:r>
            <a:r>
              <a:rPr lang="ru-RU" sz="1800" dirty="0" err="1" smtClean="0"/>
              <a:t>краснокнижные</a:t>
            </a:r>
            <a:r>
              <a:rPr lang="ru-RU" sz="1800" dirty="0" smtClean="0"/>
              <a:t>», представители фауны – бабочки: аполлон, </a:t>
            </a:r>
            <a:r>
              <a:rPr lang="ru-RU" sz="1800" dirty="0" err="1" smtClean="0"/>
              <a:t>мнемозина</a:t>
            </a:r>
            <a:r>
              <a:rPr lang="ru-RU" sz="1800" dirty="0" smtClean="0"/>
              <a:t>, </a:t>
            </a:r>
            <a:r>
              <a:rPr lang="ru-RU" sz="1800" dirty="0" err="1" smtClean="0"/>
              <a:t>подалирий</a:t>
            </a:r>
            <a:r>
              <a:rPr lang="ru-RU" sz="1800" dirty="0" smtClean="0"/>
              <a:t>, </a:t>
            </a:r>
            <a:r>
              <a:rPr lang="ru-RU" sz="1800" dirty="0" err="1" smtClean="0"/>
              <a:t>махаон,медведица</a:t>
            </a:r>
            <a:r>
              <a:rPr lang="ru-RU" sz="1800" dirty="0" smtClean="0"/>
              <a:t> Гера; шмель моховой, пчела-плотник и пр. Во всех Пустынских озерах встречаются: лещ, карась, язь, плотва, </a:t>
            </a:r>
            <a:r>
              <a:rPr lang="ru-RU" sz="1800" dirty="0" err="1" smtClean="0"/>
              <a:t>линь,щука</a:t>
            </a:r>
            <a:r>
              <a:rPr lang="ru-RU" sz="1800" dirty="0" smtClean="0"/>
              <a:t>, ёрш, окунь, красноперка и другие виды рыб. </a:t>
            </a:r>
            <a:endParaRPr lang="ru-RU"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smtClean="0"/>
              <a:t>    Многолюдно летом и осенью на берегах Пустынских озер. Есть, несомненно, чем полюбоваться. Величественна и таинственна красота </a:t>
            </a:r>
            <a:r>
              <a:rPr lang="ru-RU" sz="1800" dirty="0" err="1" smtClean="0"/>
              <a:t>Свято-озера</a:t>
            </a:r>
            <a:r>
              <a:rPr lang="ru-RU" sz="1800" dirty="0" smtClean="0"/>
              <a:t>. Вода в озере темная, прохладная. Так и кажется, что вскипит она, сбежится волнами и появится из мрачных глубин </a:t>
            </a:r>
            <a:r>
              <a:rPr lang="ru-RU" sz="1800" dirty="0" err="1" smtClean="0"/>
              <a:t>чудовище.На</a:t>
            </a:r>
            <a:r>
              <a:rPr lang="ru-RU" sz="1800" dirty="0" smtClean="0"/>
              <a:t> болотистых участках произрастают представители тундры, например, карликовая береза, голубика, брусника. Озеро </a:t>
            </a:r>
            <a:r>
              <a:rPr lang="ru-RU" sz="1800" dirty="0" err="1" smtClean="0"/>
              <a:t>Нарбус</a:t>
            </a:r>
            <a:r>
              <a:rPr lang="ru-RU" sz="1800" dirty="0" smtClean="0"/>
              <a:t> славится зарослями кувшинки белой. В протоках, по берегам озер гнездятся редкие виды птиц. Таких мест, как Пустынские озёра, в России единицы. Пустынские озёра требуют к себе бережного отношения</a:t>
            </a:r>
            <a:endParaRPr lang="ru-RU" sz="1800" dirty="0"/>
          </a:p>
        </p:txBody>
      </p:sp>
      <p:pic>
        <p:nvPicPr>
          <p:cNvPr id="4" name="Содержимое 3" descr="404698.P1010899.jpg"/>
          <p:cNvPicPr>
            <a:picLocks noGrp="1" noChangeAspect="1"/>
          </p:cNvPicPr>
          <p:nvPr>
            <p:ph idx="1"/>
          </p:nvPr>
        </p:nvPicPr>
        <p:blipFill>
          <a:blip r:embed="rId2" cstate="print"/>
          <a:stretch>
            <a:fillRect/>
          </a:stretch>
        </p:blipFill>
        <p:spPr>
          <a:xfrm>
            <a:off x="1571604" y="2786058"/>
            <a:ext cx="6667500" cy="385762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Ичалковский</a:t>
            </a:r>
            <a:r>
              <a:rPr lang="ru-RU" dirty="0" smtClean="0"/>
              <a:t> бор</a:t>
            </a:r>
            <a:endParaRPr lang="ru-RU" dirty="0"/>
          </a:p>
        </p:txBody>
      </p:sp>
      <p:sp>
        <p:nvSpPr>
          <p:cNvPr id="3" name="Содержимое 2"/>
          <p:cNvSpPr>
            <a:spLocks noGrp="1"/>
          </p:cNvSpPr>
          <p:nvPr>
            <p:ph idx="1"/>
          </p:nvPr>
        </p:nvSpPr>
        <p:spPr/>
        <p:txBody>
          <a:bodyPr>
            <a:normAutofit/>
          </a:bodyPr>
          <a:lstStyle/>
          <a:p>
            <a:r>
              <a:rPr lang="ru-RU" sz="1800" b="1" dirty="0" err="1" smtClean="0"/>
              <a:t>Ичалковский</a:t>
            </a:r>
            <a:r>
              <a:rPr lang="ru-RU" sz="1800" b="1" dirty="0" smtClean="0"/>
              <a:t> </a:t>
            </a:r>
            <a:r>
              <a:rPr lang="ru-RU" sz="1800" b="1" dirty="0" smtClean="0"/>
              <a:t>бор</a:t>
            </a:r>
            <a:r>
              <a:rPr lang="ru-RU" sz="1800" dirty="0" smtClean="0"/>
              <a:t> — </a:t>
            </a:r>
            <a:r>
              <a:rPr lang="ru-RU" sz="1800" dirty="0" smtClean="0">
                <a:hlinkClick r:id="rId2" tooltip="Особо охраняемые природные территории России"/>
              </a:rPr>
              <a:t>охраняемая природная территория</a:t>
            </a:r>
            <a:r>
              <a:rPr lang="ru-RU" sz="1800" dirty="0" smtClean="0"/>
              <a:t> лесного массива </a:t>
            </a:r>
            <a:r>
              <a:rPr lang="ru-RU" sz="1800" dirty="0" err="1" smtClean="0"/>
              <a:t>Перевозского</a:t>
            </a:r>
            <a:r>
              <a:rPr lang="ru-RU" sz="1800" dirty="0" smtClean="0"/>
              <a:t> лесничества </a:t>
            </a:r>
            <a:r>
              <a:rPr lang="ru-RU" sz="1800" dirty="0" err="1" smtClean="0"/>
              <a:t>Бутурлинского</a:t>
            </a:r>
            <a:r>
              <a:rPr lang="ru-RU" sz="1800" dirty="0" smtClean="0"/>
              <a:t> лесхоза  возле села </a:t>
            </a:r>
            <a:r>
              <a:rPr lang="ru-RU" sz="1800" dirty="0" err="1" smtClean="0">
                <a:hlinkClick r:id="rId3" tooltip="Ичалки (Нижегородская область)"/>
              </a:rPr>
              <a:t>Ичалки</a:t>
            </a:r>
            <a:r>
              <a:rPr lang="ru-RU" sz="1800" dirty="0" smtClean="0"/>
              <a:t> в </a:t>
            </a:r>
            <a:r>
              <a:rPr lang="ru-RU" sz="1800" dirty="0" err="1" smtClean="0">
                <a:hlinkClick r:id="rId4" tooltip="Перевозский район"/>
              </a:rPr>
              <a:t>Перевозском</a:t>
            </a:r>
            <a:r>
              <a:rPr lang="ru-RU" sz="1800" dirty="0" smtClean="0">
                <a:hlinkClick r:id="rId4" tooltip="Перевозский район"/>
              </a:rPr>
              <a:t> районе</a:t>
            </a:r>
            <a:r>
              <a:rPr lang="ru-RU" sz="1800" dirty="0" smtClean="0"/>
              <a:t> </a:t>
            </a:r>
            <a:r>
              <a:rPr lang="ru-RU" sz="1800" dirty="0" smtClean="0">
                <a:hlinkClick r:id="rId5" tooltip="Нижегородская область"/>
              </a:rPr>
              <a:t>Нижегородской </a:t>
            </a:r>
            <a:r>
              <a:rPr lang="ru-RU" sz="1800" dirty="0" smtClean="0">
                <a:hlinkClick r:id="rId5" tooltip="Нижегородская область"/>
              </a:rPr>
              <a:t>области</a:t>
            </a:r>
            <a:r>
              <a:rPr lang="ru-RU" sz="1800" dirty="0" smtClean="0"/>
              <a:t>. Особый </a:t>
            </a:r>
            <a:r>
              <a:rPr lang="ru-RU" sz="1800" dirty="0" smtClean="0"/>
              <a:t>правовой статус </a:t>
            </a:r>
            <a:r>
              <a:rPr lang="ru-RU" sz="1800" dirty="0" err="1" smtClean="0"/>
              <a:t>Ичалковского</a:t>
            </a:r>
            <a:r>
              <a:rPr lang="ru-RU" sz="1800" dirty="0" smtClean="0"/>
              <a:t> бора определяется богатством его флоры и фауны, а также уникальностью </a:t>
            </a:r>
            <a:r>
              <a:rPr lang="ru-RU" sz="1800" dirty="0" err="1" smtClean="0"/>
              <a:t>ландшафта.Ичалковский</a:t>
            </a:r>
            <a:r>
              <a:rPr lang="ru-RU" sz="1800" dirty="0" smtClean="0"/>
              <a:t> </a:t>
            </a:r>
            <a:r>
              <a:rPr lang="ru-RU" sz="1800" dirty="0" smtClean="0"/>
              <a:t>бор входит в состав государственного природного заказника регионального (областного) значения «</a:t>
            </a:r>
            <a:r>
              <a:rPr lang="ru-RU" sz="1800" dirty="0" err="1" smtClean="0"/>
              <a:t>Ичалковский</a:t>
            </a:r>
            <a:r>
              <a:rPr lang="ru-RU" sz="1800" dirty="0" smtClean="0"/>
              <a:t>» и является его «особо защитным участком</a:t>
            </a:r>
            <a:r>
              <a:rPr lang="ru-RU" sz="1800" dirty="0" smtClean="0"/>
              <a:t>»</a:t>
            </a:r>
            <a:endParaRPr lang="ru-RU" sz="1800" dirty="0" smtClean="0"/>
          </a:p>
          <a:p>
            <a:endParaRPr lang="ru-RU" sz="1800" dirty="0"/>
          </a:p>
        </p:txBody>
      </p:sp>
      <p:pic>
        <p:nvPicPr>
          <p:cNvPr id="4" name="Рисунок 3" descr="16_800_auto.jpg"/>
          <p:cNvPicPr>
            <a:picLocks noChangeAspect="1"/>
          </p:cNvPicPr>
          <p:nvPr/>
        </p:nvPicPr>
        <p:blipFill>
          <a:blip r:embed="rId6" cstate="print"/>
          <a:stretch>
            <a:fillRect/>
          </a:stretch>
        </p:blipFill>
        <p:spPr>
          <a:xfrm>
            <a:off x="1357290" y="4071942"/>
            <a:ext cx="2714628" cy="2786058"/>
          </a:xfrm>
          <a:prstGeom prst="rect">
            <a:avLst/>
          </a:prstGeom>
        </p:spPr>
      </p:pic>
      <p:pic>
        <p:nvPicPr>
          <p:cNvPr id="5" name="Рисунок 4" descr="________________ ________.jpg"/>
          <p:cNvPicPr>
            <a:picLocks noChangeAspect="1"/>
          </p:cNvPicPr>
          <p:nvPr/>
        </p:nvPicPr>
        <p:blipFill>
          <a:blip r:embed="rId7" cstate="print"/>
          <a:stretch>
            <a:fillRect/>
          </a:stretch>
        </p:blipFill>
        <p:spPr>
          <a:xfrm>
            <a:off x="4214810" y="4071942"/>
            <a:ext cx="3955697" cy="278605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В южной части </a:t>
            </a:r>
            <a:r>
              <a:rPr lang="ru-RU" dirty="0" err="1" smtClean="0"/>
              <a:t>Ичалковского</a:t>
            </a:r>
            <a:r>
              <a:rPr lang="ru-RU" dirty="0" smtClean="0"/>
              <a:t> бора на площади около 350 гектаров наблюдается массовое развитие </a:t>
            </a:r>
            <a:r>
              <a:rPr lang="ru-RU" dirty="0" smtClean="0">
                <a:hlinkClick r:id="rId2" tooltip="Карст"/>
              </a:rPr>
              <a:t>карстовых</a:t>
            </a:r>
            <a:r>
              <a:rPr lang="ru-RU" dirty="0" smtClean="0"/>
              <a:t> форм рельефа. Здесь встречаются многочисленные провалы, мелкие и крупные </a:t>
            </a:r>
            <a:r>
              <a:rPr lang="ru-RU" dirty="0" smtClean="0">
                <a:hlinkClick r:id="rId3" tooltip="Карстовая воронка"/>
              </a:rPr>
              <a:t>воронки</a:t>
            </a:r>
            <a:r>
              <a:rPr lang="ru-RU" dirty="0" smtClean="0"/>
              <a:t> (диаметром до 50—60 м и глубиной до 30 м.), карстовые </a:t>
            </a:r>
            <a:r>
              <a:rPr lang="ru-RU" dirty="0" err="1" smtClean="0">
                <a:hlinkClick r:id="rId4" tooltip="Лог"/>
              </a:rPr>
              <a:t>лога</a:t>
            </a:r>
            <a:r>
              <a:rPr lang="ru-RU" dirty="0" err="1" smtClean="0"/>
              <a:t>,</a:t>
            </a:r>
            <a:r>
              <a:rPr lang="ru-RU" dirty="0" err="1" smtClean="0">
                <a:hlinkClick r:id="rId5" tooltip="Грот"/>
              </a:rPr>
              <a:t>гроты</a:t>
            </a:r>
            <a:r>
              <a:rPr lang="ru-RU" dirty="0" smtClean="0"/>
              <a:t>, </a:t>
            </a:r>
            <a:r>
              <a:rPr lang="ru-RU" dirty="0" smtClean="0">
                <a:hlinkClick r:id="rId6" tooltip="Пещера"/>
              </a:rPr>
              <a:t>пещеры</a:t>
            </a:r>
            <a:r>
              <a:rPr lang="ru-RU" dirty="0" smtClean="0"/>
              <a:t>, рвы, скалы и жёлоба. Всего на территории бора насчитывается более 1000 различных карстовых провалов. Наиболее крупный из них — </a:t>
            </a:r>
            <a:r>
              <a:rPr lang="ru-RU" dirty="0" err="1" smtClean="0"/>
              <a:t>Кулева</a:t>
            </a:r>
            <a:r>
              <a:rPr lang="ru-RU" dirty="0" smtClean="0"/>
              <a:t> Яма — имеет длину 200 м при ширине 150—180 м и глубине 25 м. Дно карстовых провалов обычно усеяно глыбами </a:t>
            </a:r>
            <a:r>
              <a:rPr lang="ru-RU" dirty="0" err="1" smtClean="0">
                <a:hlinkClick r:id="rId7" tooltip="Доломит"/>
              </a:rPr>
              <a:t>доломитизированных</a:t>
            </a:r>
            <a:r>
              <a:rPr lang="ru-RU" dirty="0" smtClean="0"/>
              <a:t> известняков. На дне самых крупных воронок можно встретить небольшие озёра. Часто воронки располагаются близко друг к другу и разделяются только узкими гребнями или перемычками шириной 1,5—2 м. Наиболее известные из таких перемычек — Чёртов мост и Лебяжьи переходы.</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dirty="0" smtClean="0"/>
              <a:t>На обрывистых стенках части провалов, преимущественно в их нижней части, располагаются ниши и пещеры. Наиболее глубокими, обширными и примечательными пещерами являются Холодная (Ледяная), Безымянная (Малая холодная), Студенческая (Наклонная или Бутылочная), Тёплая, Октябрьская, Тесная, Звериная и Рождественская. Большинство пещер имеют мешкообразную форму, входы в них располагаются выше днища на 5—6 м. Вниз от входа ведет наклонный расширяющийся ход, заканчивающийся округлой камерой со сводчатым потолком. Протяжённость пещер колеблется от 15 до 25—27 м. Наибольшая высота сводов наблюдается в Тёплой пещере (до 15 м)</a:t>
            </a:r>
            <a:endParaRPr lang="ru-RU" sz="1600" dirty="0"/>
          </a:p>
        </p:txBody>
      </p:sp>
      <p:pic>
        <p:nvPicPr>
          <p:cNvPr id="4" name="Содержимое 3" descr="0_54ca4_c1229909_XL.jpg"/>
          <p:cNvPicPr>
            <a:picLocks noGrp="1" noChangeAspect="1"/>
          </p:cNvPicPr>
          <p:nvPr>
            <p:ph idx="1"/>
          </p:nvPr>
        </p:nvPicPr>
        <p:blipFill>
          <a:blip r:embed="rId2" cstate="print"/>
          <a:stretch>
            <a:fillRect/>
          </a:stretch>
        </p:blipFill>
        <p:spPr>
          <a:xfrm>
            <a:off x="714348" y="2928934"/>
            <a:ext cx="3533780" cy="3427416"/>
          </a:xfrm>
        </p:spPr>
      </p:pic>
      <p:pic>
        <p:nvPicPr>
          <p:cNvPr id="5" name="Рисунок 4" descr="ichalki08nonamepit.jpg"/>
          <p:cNvPicPr>
            <a:picLocks noChangeAspect="1"/>
          </p:cNvPicPr>
          <p:nvPr/>
        </p:nvPicPr>
        <p:blipFill>
          <a:blip r:embed="rId3" cstate="print"/>
          <a:stretch>
            <a:fillRect/>
          </a:stretch>
        </p:blipFill>
        <p:spPr>
          <a:xfrm>
            <a:off x="5072066" y="3000372"/>
            <a:ext cx="3357568" cy="335758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dirty="0" smtClean="0"/>
              <a:t> В некоторых пещерах (Тёплая, Холодная, Безымянная) имеются небольшие озера. Озеро на дне Холодной пещеры даже в тёплое время года остается покрытым слоем льда. Температура воздуха в пещерах при + 20 С° на поверхности колеблется от +3 С° в пещере Холодной до +5 С° — в Тёплой. Многочисленные карстовые явления создают особые микроклиматические условия. Прохладный воздух консервируется в подземных полостях, что приводит к выравниванию летне-зимних температур. Летом в </a:t>
            </a:r>
            <a:r>
              <a:rPr lang="ru-RU" sz="1600" dirty="0" err="1" smtClean="0"/>
              <a:t>Ичалковском</a:t>
            </a:r>
            <a:r>
              <a:rPr lang="ru-RU" sz="1600" dirty="0" smtClean="0"/>
              <a:t> бору более прохладно и влажно, а зимой теплее, чем на окружающих территориях. Такой микроклимат способствует сохранению здесь необычной флоры и фауны, включающих в себя представителей самых разнообразных ландшафтно-климатических зон.</a:t>
            </a:r>
            <a:endParaRPr lang="ru-RU" sz="1600" dirty="0"/>
          </a:p>
        </p:txBody>
      </p:sp>
      <p:pic>
        <p:nvPicPr>
          <p:cNvPr id="4" name="Содержимое 3" descr="73913087.jpg"/>
          <p:cNvPicPr>
            <a:picLocks noGrp="1" noChangeAspect="1"/>
          </p:cNvPicPr>
          <p:nvPr>
            <p:ph idx="1"/>
          </p:nvPr>
        </p:nvPicPr>
        <p:blipFill>
          <a:blip r:embed="rId2" cstate="print"/>
          <a:stretch>
            <a:fillRect/>
          </a:stretch>
        </p:blipFill>
        <p:spPr>
          <a:xfrm>
            <a:off x="1142976" y="2928934"/>
            <a:ext cx="2571768" cy="3330192"/>
          </a:xfrm>
        </p:spPr>
      </p:pic>
      <p:pic>
        <p:nvPicPr>
          <p:cNvPr id="5" name="Рисунок 4" descr="IMG_7313.JPG"/>
          <p:cNvPicPr>
            <a:picLocks noChangeAspect="1"/>
          </p:cNvPicPr>
          <p:nvPr/>
        </p:nvPicPr>
        <p:blipFill>
          <a:blip r:embed="rId3" cstate="print"/>
          <a:stretch>
            <a:fillRect/>
          </a:stretch>
        </p:blipFill>
        <p:spPr>
          <a:xfrm>
            <a:off x="4143372" y="2928934"/>
            <a:ext cx="4071966" cy="328614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512064"/>
            <a:ext cx="4114800" cy="2345432"/>
          </a:xfrm>
        </p:spPr>
        <p:txBody>
          <a:bodyPr/>
          <a:lstStyle/>
          <a:p>
            <a:r>
              <a:rPr lang="ru-RU" sz="1400" dirty="0" smtClean="0"/>
              <a:t>Несмотря на своё </a:t>
            </a:r>
            <a:r>
              <a:rPr lang="ru-RU" sz="1400" dirty="0" smtClean="0">
                <a:hlinkClick r:id="rId2" tooltip="Бор (лес)"/>
              </a:rPr>
              <a:t>название</a:t>
            </a:r>
            <a:r>
              <a:rPr lang="ru-RU" sz="1400" dirty="0" smtClean="0"/>
              <a:t>, </a:t>
            </a:r>
            <a:r>
              <a:rPr lang="ru-RU" sz="1400" dirty="0" err="1" smtClean="0"/>
              <a:t>Ичалковский</a:t>
            </a:r>
            <a:r>
              <a:rPr lang="ru-RU" sz="1400" dirty="0" smtClean="0"/>
              <a:t> бор представляет собой </a:t>
            </a:r>
            <a:r>
              <a:rPr lang="ru-RU" sz="1400" dirty="0" err="1" smtClean="0">
                <a:hlinkClick r:id="rId3" tooltip="Смешанный лес"/>
              </a:rPr>
              <a:t>cмешанный</a:t>
            </a:r>
            <a:r>
              <a:rPr lang="ru-RU" sz="1400" dirty="0" smtClean="0"/>
              <a:t> (хвойно-широколиственный) </a:t>
            </a:r>
            <a:r>
              <a:rPr lang="ru-RU" sz="1400" dirty="0" smtClean="0"/>
              <a:t>лес</a:t>
            </a:r>
            <a:r>
              <a:rPr lang="ru-RU" sz="1400" baseline="30000" dirty="0" smtClean="0"/>
              <a:t>[</a:t>
            </a:r>
            <a:r>
              <a:rPr lang="ru-RU" sz="1400" dirty="0" smtClean="0"/>
              <a:t> </a:t>
            </a:r>
            <a:r>
              <a:rPr lang="ru-RU" sz="1400" dirty="0" smtClean="0"/>
              <a:t>в котором </a:t>
            </a:r>
            <a:r>
              <a:rPr lang="ru-RU" sz="1400" dirty="0" err="1" smtClean="0">
                <a:hlinkClick r:id="rId4" tooltip="Сосны"/>
              </a:rPr>
              <a:t>сосны</a:t>
            </a:r>
            <a:r>
              <a:rPr lang="ru-RU" sz="1400" dirty="0" err="1" smtClean="0"/>
              <a:t>занимают</a:t>
            </a:r>
            <a:r>
              <a:rPr lang="ru-RU" sz="1400" dirty="0" smtClean="0"/>
              <a:t> около 25 %, остальные площади покрыты лиственными растениями: </a:t>
            </a:r>
            <a:r>
              <a:rPr lang="ru-RU" sz="1400" dirty="0" smtClean="0">
                <a:hlinkClick r:id="rId5" tooltip="Берёза"/>
              </a:rPr>
              <a:t>берёза</a:t>
            </a:r>
            <a:r>
              <a:rPr lang="ru-RU" sz="1400" dirty="0" smtClean="0"/>
              <a:t>, </a:t>
            </a:r>
            <a:r>
              <a:rPr lang="ru-RU" sz="1400" dirty="0" smtClean="0">
                <a:hlinkClick r:id="rId6" tooltip="Дуб"/>
              </a:rPr>
              <a:t>дуб</a:t>
            </a:r>
            <a:r>
              <a:rPr lang="ru-RU" sz="1400" dirty="0" smtClean="0"/>
              <a:t> (около 10-12 % площади), </a:t>
            </a:r>
            <a:r>
              <a:rPr lang="ru-RU" sz="1400" dirty="0" smtClean="0">
                <a:hlinkClick r:id="rId7" tooltip="Липа"/>
              </a:rPr>
              <a:t>липа</a:t>
            </a:r>
            <a:r>
              <a:rPr lang="ru-RU" sz="1400" dirty="0" smtClean="0"/>
              <a:t>, </a:t>
            </a:r>
            <a:r>
              <a:rPr lang="ru-RU" sz="1400" dirty="0" smtClean="0">
                <a:hlinkClick r:id="rId8" tooltip="Вяз"/>
              </a:rPr>
              <a:t>вяз</a:t>
            </a:r>
            <a:r>
              <a:rPr lang="ru-RU" sz="1400" dirty="0" smtClean="0"/>
              <a:t>, </a:t>
            </a:r>
            <a:r>
              <a:rPr lang="ru-RU" sz="1400" dirty="0" smtClean="0">
                <a:hlinkClick r:id="rId9" tooltip="Ясень"/>
              </a:rPr>
              <a:t>ясень</a:t>
            </a:r>
            <a:r>
              <a:rPr lang="ru-RU" sz="1400" dirty="0" smtClean="0"/>
              <a:t> и другие виды деревьев. Основу подлеска составляют кустарники: </a:t>
            </a:r>
            <a:r>
              <a:rPr lang="ru-RU" sz="1400" dirty="0" smtClean="0">
                <a:hlinkClick r:id="rId10" tooltip="Крушина"/>
              </a:rPr>
              <a:t>крушина</a:t>
            </a:r>
            <a:r>
              <a:rPr lang="ru-RU" sz="1400" dirty="0" smtClean="0"/>
              <a:t>, </a:t>
            </a:r>
            <a:r>
              <a:rPr lang="ru-RU" sz="1400" dirty="0" smtClean="0">
                <a:hlinkClick r:id="rId11" tooltip="Черёмуха обыкновенная"/>
              </a:rPr>
              <a:t>черёмуха</a:t>
            </a:r>
            <a:r>
              <a:rPr lang="ru-RU" sz="1400" dirty="0" smtClean="0"/>
              <a:t>, </a:t>
            </a:r>
            <a:r>
              <a:rPr lang="ru-RU" sz="1400" dirty="0" smtClean="0">
                <a:hlinkClick r:id="rId12" tooltip="Смородина"/>
              </a:rPr>
              <a:t>смородина</a:t>
            </a:r>
            <a:r>
              <a:rPr lang="ru-RU" sz="1400" dirty="0" smtClean="0"/>
              <a:t>, </a:t>
            </a:r>
            <a:r>
              <a:rPr lang="ru-RU" sz="1400" dirty="0" smtClean="0">
                <a:hlinkClick r:id="rId13" tooltip="Лещина"/>
              </a:rPr>
              <a:t>лещина</a:t>
            </a:r>
            <a:r>
              <a:rPr lang="ru-RU" sz="1400" dirty="0" smtClean="0"/>
              <a:t>, </a:t>
            </a:r>
            <a:r>
              <a:rPr lang="ru-RU" sz="1400" dirty="0" smtClean="0">
                <a:hlinkClick r:id="rId14" tooltip="Жимолость"/>
              </a:rPr>
              <a:t>жимолость</a:t>
            </a:r>
            <a:r>
              <a:rPr lang="ru-RU" sz="1400" dirty="0" smtClean="0"/>
              <a:t>.</a:t>
            </a:r>
            <a:endParaRPr lang="ru-RU" sz="1400" dirty="0"/>
          </a:p>
        </p:txBody>
      </p:sp>
      <p:pic>
        <p:nvPicPr>
          <p:cNvPr id="4" name="Содержимое 3" descr="Ichalki2.JPG"/>
          <p:cNvPicPr>
            <a:picLocks noGrp="1" noChangeAspect="1"/>
          </p:cNvPicPr>
          <p:nvPr>
            <p:ph idx="1"/>
          </p:nvPr>
        </p:nvPicPr>
        <p:blipFill>
          <a:blip r:embed="rId15" cstate="print"/>
          <a:stretch>
            <a:fillRect/>
          </a:stretch>
        </p:blipFill>
        <p:spPr>
          <a:xfrm>
            <a:off x="642910" y="500042"/>
            <a:ext cx="3665327" cy="2571768"/>
          </a:xfrm>
        </p:spPr>
      </p:pic>
      <p:pic>
        <p:nvPicPr>
          <p:cNvPr id="5" name="Рисунок 4" descr="20091029_002.jpg"/>
          <p:cNvPicPr>
            <a:picLocks noChangeAspect="1"/>
          </p:cNvPicPr>
          <p:nvPr/>
        </p:nvPicPr>
        <p:blipFill>
          <a:blip r:embed="rId16" cstate="print"/>
          <a:stretch>
            <a:fillRect/>
          </a:stretch>
        </p:blipFill>
        <p:spPr>
          <a:xfrm>
            <a:off x="4071934" y="3143248"/>
            <a:ext cx="4812417" cy="36115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err="1" smtClean="0"/>
              <a:t>Светлоя</a:t>
            </a:r>
            <a:r>
              <a:rPr lang="ru-RU" sz="3200" b="1" dirty="0" err="1" smtClean="0"/>
              <a:t>р</a:t>
            </a:r>
            <a:r>
              <a:rPr lang="ru-RU" sz="3200" dirty="0" smtClean="0"/>
              <a:t> </a:t>
            </a:r>
            <a:r>
              <a:rPr lang="ru-RU" sz="2000" dirty="0" smtClean="0"/>
              <a:t>— озеро в </a:t>
            </a:r>
            <a:r>
              <a:rPr lang="ru-RU" sz="2000" dirty="0" smtClean="0">
                <a:hlinkClick r:id="rId2" tooltip="Нижегородская область"/>
              </a:rPr>
              <a:t>Нижегородском</a:t>
            </a:r>
            <a:r>
              <a:rPr lang="ru-RU" sz="2000" dirty="0" smtClean="0"/>
              <a:t> Заволжье примерно в 100 км к северо-востоку от областного центра и в 1—1,5 км западнее села </a:t>
            </a:r>
            <a:r>
              <a:rPr lang="ru-RU" sz="2000" dirty="0" smtClean="0">
                <a:hlinkClick r:id="rId3" tooltip="Владимирское (Нижегородская область)"/>
              </a:rPr>
              <a:t>Владимирское</a:t>
            </a:r>
            <a:r>
              <a:rPr lang="ru-RU" sz="2000" dirty="0" smtClean="0"/>
              <a:t> </a:t>
            </a:r>
            <a:r>
              <a:rPr lang="ru-RU" sz="2000" dirty="0" smtClean="0">
                <a:hlinkClick r:id="rId4" tooltip="Воскресенский район Нижегородской области"/>
              </a:rPr>
              <a:t>Воскресенского района</a:t>
            </a:r>
            <a:r>
              <a:rPr lang="ru-RU" sz="2000" dirty="0" smtClean="0"/>
              <a:t>, памятник природы федерального значения.</a:t>
            </a:r>
            <a:endParaRPr lang="ru-RU" sz="2000" dirty="0"/>
          </a:p>
        </p:txBody>
      </p:sp>
      <p:pic>
        <p:nvPicPr>
          <p:cNvPr id="4" name="Содержимое 3" descr="1289137750232389.jpg"/>
          <p:cNvPicPr>
            <a:picLocks noGrp="1" noChangeAspect="1"/>
          </p:cNvPicPr>
          <p:nvPr>
            <p:ph idx="1"/>
          </p:nvPr>
        </p:nvPicPr>
        <p:blipFill>
          <a:blip r:embed="rId5" cstate="print"/>
          <a:stretch>
            <a:fillRect/>
          </a:stretch>
        </p:blipFill>
        <p:spPr>
          <a:xfrm>
            <a:off x="1643042" y="2071678"/>
            <a:ext cx="6096000" cy="4572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Озеро имеет форму овала с размерами 500×350 м, отличается большой глубиной, достигающей 40 м</a:t>
            </a:r>
            <a:endParaRPr lang="ru-RU" sz="2400" dirty="0"/>
          </a:p>
        </p:txBody>
      </p:sp>
      <p:pic>
        <p:nvPicPr>
          <p:cNvPr id="4" name="Содержимое 3" descr="800px-Светлояр.jpg"/>
          <p:cNvPicPr>
            <a:picLocks noGrp="1" noChangeAspect="1"/>
          </p:cNvPicPr>
          <p:nvPr>
            <p:ph idx="1"/>
          </p:nvPr>
        </p:nvPicPr>
        <p:blipFill>
          <a:blip r:embed="rId2" cstate="print"/>
          <a:stretch>
            <a:fillRect/>
          </a:stretch>
        </p:blipFill>
        <p:spPr>
          <a:xfrm>
            <a:off x="1752600" y="1784350"/>
            <a:ext cx="6096000" cy="4572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smtClean="0"/>
              <a:t>Взгляд на происхождение озера с момента его изучения менялся и до сих пор не решен однозначно. Впервые вулканическое происхождение его было предположено в начале </a:t>
            </a:r>
            <a:r>
              <a:rPr lang="ru-RU" sz="1800" dirty="0" smtClean="0">
                <a:hlinkClick r:id="rId2" tooltip="XX век"/>
              </a:rPr>
              <a:t>XX века</a:t>
            </a:r>
            <a:r>
              <a:rPr lang="ru-RU" sz="1800" dirty="0" smtClean="0"/>
              <a:t> писателем </a:t>
            </a:r>
            <a:r>
              <a:rPr lang="ru-RU" sz="1800" dirty="0" smtClean="0">
                <a:hlinkClick r:id="rId3" tooltip="Короленко, Владимир Галактионович"/>
              </a:rPr>
              <a:t>В. Короленко</a:t>
            </a:r>
            <a:r>
              <a:rPr lang="ru-RU" sz="1800" dirty="0" smtClean="0"/>
              <a:t>. Различными исследователями в разное время высказывались гипотезы о ледниковом, </a:t>
            </a:r>
            <a:r>
              <a:rPr lang="ru-RU" sz="1800" dirty="0" err="1" smtClean="0"/>
              <a:t>карстововом</a:t>
            </a:r>
            <a:r>
              <a:rPr lang="ru-RU" sz="1800" dirty="0" smtClean="0"/>
              <a:t>, </a:t>
            </a:r>
            <a:r>
              <a:rPr lang="ru-RU" sz="1800" dirty="0" err="1" smtClean="0"/>
              <a:t>старичном</a:t>
            </a:r>
            <a:r>
              <a:rPr lang="ru-RU" sz="1800" dirty="0" smtClean="0"/>
              <a:t>, вулканическом, неотектоническом, </a:t>
            </a:r>
            <a:r>
              <a:rPr lang="ru-RU" sz="1800" dirty="0" err="1" smtClean="0"/>
              <a:t>солянокупольном</a:t>
            </a:r>
            <a:r>
              <a:rPr lang="ru-RU" sz="1800" dirty="0" smtClean="0"/>
              <a:t> и космическом — метеоритном происхождении озера. В 2009 году опубликованы результаты полевых исследований, подтверждающих гипотезу о метеоритном происхождении озера</a:t>
            </a:r>
            <a:endParaRPr lang="ru-RU" sz="1800" dirty="0"/>
          </a:p>
        </p:txBody>
      </p:sp>
      <p:pic>
        <p:nvPicPr>
          <p:cNvPr id="4" name="Содержимое 3" descr="z_2180fd79.jpg"/>
          <p:cNvPicPr>
            <a:picLocks noGrp="1" noChangeAspect="1"/>
          </p:cNvPicPr>
          <p:nvPr>
            <p:ph idx="1"/>
          </p:nvPr>
        </p:nvPicPr>
        <p:blipFill>
          <a:blip r:embed="rId4" cstate="print"/>
          <a:stretch>
            <a:fillRect/>
          </a:stretch>
        </p:blipFill>
        <p:spPr>
          <a:xfrm>
            <a:off x="1571604" y="2786058"/>
            <a:ext cx="6096000" cy="371475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Аквалангистами экспедиции в </a:t>
            </a:r>
            <a:r>
              <a:rPr lang="ru-RU" dirty="0" smtClean="0">
                <a:hlinkClick r:id="rId2" tooltip="1968"/>
              </a:rPr>
              <a:t>1968</a:t>
            </a:r>
            <a:r>
              <a:rPr lang="ru-RU" dirty="0" smtClean="0"/>
              <a:t> г. установлено, а геоакустическими исследованиями на озерной акватории в </a:t>
            </a:r>
            <a:r>
              <a:rPr lang="ru-RU" dirty="0" smtClean="0">
                <a:hlinkClick r:id="rId3" tooltip="1969"/>
              </a:rPr>
              <a:t>1969</a:t>
            </a:r>
            <a:r>
              <a:rPr lang="ru-RU" dirty="0" smtClean="0"/>
              <a:t> г. детализировано сложное строение рельефа дна озера. Центральная яма-котловина окаймляется системой двух подводных террас, расширяющихся в северной и сужающихся в южной частях озера и имеющих глубины соответственно 18—20 и 9—10 м. Было высказано предположение о многоэтапном циклично-периодическом формировании этого весьма молодого в масштабе геологического времени озера в результате неотектонических процессов. Исходя из представлений о периодичности процесса, центральная котловина образовалась немногим более тысячелетия (приблизительно 1100—1200 лет тому назад) в виде небольшого по размерам озерка глубиной 15—17 м, а погружение нижней террасы произошло примерно 700—800 лет тому назад, что довольно точно соответствует </a:t>
            </a:r>
            <a:r>
              <a:rPr lang="ru-RU" dirty="0" err="1" smtClean="0"/>
              <a:t>времени</a:t>
            </a:r>
            <a:r>
              <a:rPr lang="ru-RU" dirty="0" err="1" smtClean="0">
                <a:hlinkClick r:id="rId4" tooltip="Монголо-татарское нашествие"/>
              </a:rPr>
              <a:t>Батыева</a:t>
            </a:r>
            <a:r>
              <a:rPr lang="ru-RU" dirty="0" smtClean="0">
                <a:hlinkClick r:id="rId4" tooltip="Монголо-татарское нашествие"/>
              </a:rPr>
              <a:t> нашествия</a:t>
            </a:r>
            <a:r>
              <a:rPr lang="ru-RU" dirty="0" smtClean="0"/>
              <a:t> (</a:t>
            </a:r>
            <a:r>
              <a:rPr lang="ru-RU" dirty="0" smtClean="0">
                <a:hlinkClick r:id="rId5" tooltip="1237"/>
              </a:rPr>
              <a:t>1237</a:t>
            </a:r>
            <a:r>
              <a:rPr lang="ru-RU" dirty="0" smtClean="0"/>
              <a:t>—</a:t>
            </a:r>
            <a:r>
              <a:rPr lang="ru-RU" dirty="0" smtClean="0">
                <a:hlinkClick r:id="rId6" tooltip="1238"/>
              </a:rPr>
              <a:t>38</a:t>
            </a:r>
            <a:r>
              <a:rPr lang="ru-RU" dirty="0" smtClean="0"/>
              <a:t> гг.).</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d714961b0f9cb5552c0d918cc8eca184.jpg"/>
          <p:cNvPicPr>
            <a:picLocks noGrp="1" noChangeAspect="1"/>
          </p:cNvPicPr>
          <p:nvPr>
            <p:ph idx="1"/>
          </p:nvPr>
        </p:nvPicPr>
        <p:blipFill>
          <a:blip r:embed="rId2" cstate="print"/>
          <a:stretch>
            <a:fillRect/>
          </a:stretch>
        </p:blipFill>
        <p:spPr>
          <a:xfrm>
            <a:off x="714348" y="1784350"/>
            <a:ext cx="3857652" cy="4002104"/>
          </a:xfrm>
        </p:spPr>
      </p:pic>
      <p:pic>
        <p:nvPicPr>
          <p:cNvPr id="5" name="Рисунок 4" descr="zakat.jpg"/>
          <p:cNvPicPr>
            <a:picLocks noChangeAspect="1"/>
          </p:cNvPicPr>
          <p:nvPr/>
        </p:nvPicPr>
        <p:blipFill>
          <a:blip r:embed="rId3" cstate="print"/>
          <a:stretch>
            <a:fillRect/>
          </a:stretch>
        </p:blipFill>
        <p:spPr>
          <a:xfrm>
            <a:off x="4714876" y="1785926"/>
            <a:ext cx="3810198" cy="400052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Пустынские озера</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От самого названия этих озер, заповедного уголка природы Нижегородской области, веет чем-то романтическим, загадочным. Название этих озер, полученное по соседнему селу Старая Пустынь </a:t>
            </a:r>
            <a:r>
              <a:rPr lang="ru-RU" dirty="0" err="1" smtClean="0"/>
              <a:t>Арзамасского</a:t>
            </a:r>
            <a:r>
              <a:rPr lang="ru-RU" dirty="0" smtClean="0"/>
              <a:t> района, оказалось не случайным. Действительно, места здесь в густонаселенном вообще Правобережье пустынны - леса и леса, тянущиеся на десятки километров по Сереже. </a:t>
            </a:r>
            <a:br>
              <a:rPr lang="ru-RU" dirty="0" smtClean="0"/>
            </a:br>
            <a:r>
              <a:rPr lang="ru-RU" dirty="0" smtClean="0"/>
              <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200" dirty="0" smtClean="0"/>
              <a:t>     Восемь озер общей площадью около 3 квадратных километров образуют настоящий лабиринт на пути Сережи. То большие (Великое, Глубокое), то маленькие (Кругленькое), то глубокие (Глубокое, Святое - до 10-13 м), то мелкие (Карасевое, </a:t>
            </a:r>
            <a:r>
              <a:rPr lang="ru-RU" sz="1200" dirty="0" err="1" smtClean="0"/>
              <a:t>Нарбус</a:t>
            </a:r>
            <a:r>
              <a:rPr lang="ru-RU" sz="1200" dirty="0" smtClean="0"/>
              <a:t> 1-2м),то почти идеально круглые (Кругленькое, Светлое), то причудливой формы (Паровое, Долгое), они производят неизгладимое впечатление, чаруют своей зеркальной гладью чистых вод и прелестью берегов. Большая глубина некоторых из этих озер связана с их карстовым происхождением, на что указывает и округлая форма. Пустынские озёра - часть карстового района бассейна Сережи, одного из нескольких таких районов в правобережной части Горьковской области (</a:t>
            </a:r>
            <a:r>
              <a:rPr lang="ru-RU" sz="1200" dirty="0" err="1" smtClean="0"/>
              <a:t>Ичалковскнй</a:t>
            </a:r>
            <a:r>
              <a:rPr lang="ru-RU" sz="1200" dirty="0" smtClean="0"/>
              <a:t> бор, </a:t>
            </a:r>
            <a:r>
              <a:rPr lang="ru-RU" sz="1200" dirty="0" err="1" smtClean="0"/>
              <a:t>Борнуковская</a:t>
            </a:r>
            <a:r>
              <a:rPr lang="ru-RU" sz="1200" dirty="0" smtClean="0"/>
              <a:t> пещера - яркие карстовые участки).</a:t>
            </a:r>
            <a:endParaRPr lang="ru-RU" sz="1200" dirty="0"/>
          </a:p>
        </p:txBody>
      </p:sp>
      <p:pic>
        <p:nvPicPr>
          <p:cNvPr id="4" name="Содержимое 3" descr="72cc7856b2a7d5c92a439580a350ab12.jpg"/>
          <p:cNvPicPr>
            <a:picLocks noGrp="1" noChangeAspect="1"/>
          </p:cNvPicPr>
          <p:nvPr>
            <p:ph idx="1"/>
          </p:nvPr>
        </p:nvPicPr>
        <p:blipFill>
          <a:blip r:embed="rId2" cstate="print"/>
          <a:stretch>
            <a:fillRect/>
          </a:stretch>
        </p:blipFill>
        <p:spPr>
          <a:xfrm>
            <a:off x="2928926" y="2214554"/>
            <a:ext cx="3406152" cy="454153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400" dirty="0" smtClean="0"/>
              <a:t>    Пустынские озера отличаются богатством флоры, в которой представлены почти все типичные водные растения средней полосы России. Из произрастающих здесь растений 55 видов являются редкими или представляют интерес по своему географическому распространению. Природным богатством заказника являются леса разнообразных типов: эталонные участки хвойно-широколиственных лесов, сосновых боров и пойменных дубрав. Здесь встречаются </a:t>
            </a:r>
            <a:r>
              <a:rPr lang="ru-RU" sz="1400" dirty="0" err="1" smtClean="0"/>
              <a:t>деревья-сторожилы</a:t>
            </a:r>
            <a:r>
              <a:rPr lang="ru-RU" sz="1400" dirty="0" smtClean="0"/>
              <a:t>, которым уже больше двухсот лет, достигающие до 35 м. в высоту и до 1м в диаметре. К числу обитателей заказника относятся и такие растения, занесенные в Красную книгу</a:t>
            </a:r>
            <a:endParaRPr lang="ru-RU" sz="1400" dirty="0"/>
          </a:p>
        </p:txBody>
      </p:sp>
      <p:pic>
        <p:nvPicPr>
          <p:cNvPr id="4" name="Содержимое 3" descr="ae392d7adf.jpg"/>
          <p:cNvPicPr>
            <a:picLocks noGrp="1" noChangeAspect="1"/>
          </p:cNvPicPr>
          <p:nvPr>
            <p:ph idx="1"/>
          </p:nvPr>
        </p:nvPicPr>
        <p:blipFill>
          <a:blip r:embed="rId2" cstate="print"/>
          <a:stretch>
            <a:fillRect/>
          </a:stretch>
        </p:blipFill>
        <p:spPr>
          <a:xfrm>
            <a:off x="2000232" y="2284412"/>
            <a:ext cx="5715040" cy="393067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TotalTime>
  <Words>183</Words>
  <Application>Microsoft Office PowerPoint</Application>
  <PresentationFormat>Экран (4:3)</PresentationFormat>
  <Paragraphs>17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Метро</vt:lpstr>
      <vt:lpstr>Объекты природного наследия Нижегородской области</vt:lpstr>
      <vt:lpstr>Светлояр — озеро в Нижегородском Заволжье примерно в 100 км к северо-востоку от областного центра и в 1—1,5 км западнее села Владимирское Воскресенского района, памятник природы федерального значения.</vt:lpstr>
      <vt:lpstr>Озеро имеет форму овала с размерами 500×350 м, отличается большой глубиной, достигающей 40 м</vt:lpstr>
      <vt:lpstr>Взгляд на происхождение озера с момента его изучения менялся и до сих пор не решен однозначно. Впервые вулканическое происхождение его было предположено в начале XX века писателем В. Короленко. Различными исследователями в разное время высказывались гипотезы о ледниковом, карстововом, старичном, вулканическом, неотектоническом, солянокупольном и космическом — метеоритном происхождении озера. В 2009 году опубликованы результаты полевых исследований, подтверждающих гипотезу о метеоритном происхождении озера</vt:lpstr>
      <vt:lpstr>Слайд 5</vt:lpstr>
      <vt:lpstr>Слайд 6</vt:lpstr>
      <vt:lpstr>Пустынские озера </vt:lpstr>
      <vt:lpstr>     Восемь озер общей площадью около 3 квадратных километров образуют настоящий лабиринт на пути Сережи. То большие (Великое, Глубокое), то маленькие (Кругленькое), то глубокие (Глубокое, Святое - до 10-13 м), то мелкие (Карасевое, Нарбус 1-2м),то почти идеально круглые (Кругленькое, Светлое), то причудливой формы (Паровое, Долгое), они производят неизгладимое впечатление, чаруют своей зеркальной гладью чистых вод и прелестью берегов. Большая глубина некоторых из этих озер связана с их карстовым происхождением, на что указывает и округлая форма. Пустынские озёра - часть карстового района бассейна Сережи, одного из нескольких таких районов в правобережной части Горьковской области (Ичалковскнй бор, Борнуковская пещера - яркие карстовые участки).</vt:lpstr>
      <vt:lpstr>    Пустынские озера отличаются богатством флоры, в которой представлены почти все типичные водные растения средней полосы России. Из произрастающих здесь растений 55 видов являются редкими или представляют интерес по своему географическому распространению. Природным богатством заказника являются леса разнообразных типов: эталонные участки хвойно-широколиственных лесов, сосновых боров и пойменных дубрав. Здесь встречаются деревья-сторожилы, которым уже больше двухсот лет, достигающие до 35 м. в высоту и до 1м в диаметре. К числу обитателей заказника относятся и такие растения, занесенные в Красную книгу</vt:lpstr>
      <vt:lpstr>Слайд 10</vt:lpstr>
      <vt:lpstr>    Многолюдно летом и осенью на берегах Пустынских озер. Есть, несомненно, чем полюбоваться. Величественна и таинственна красота Свято-озера. Вода в озере темная, прохладная. Так и кажется, что вскипит она, сбежится волнами и появится из мрачных глубин чудовище.На болотистых участках произрастают представители тундры, например, карликовая береза, голубика, брусника. Озеро Нарбус славится зарослями кувшинки белой. В протоках, по берегам озер гнездятся редкие виды птиц. Таких мест, как Пустынские озёра, в России единицы. Пустынские озёра требуют к себе бережного отношения</vt:lpstr>
      <vt:lpstr>Ичалковский бор</vt:lpstr>
      <vt:lpstr>Слайд 13</vt:lpstr>
      <vt:lpstr>На обрывистых стенках части провалов, преимущественно в их нижней части, располагаются ниши и пещеры. Наиболее глубокими, обширными и примечательными пещерами являются Холодная (Ледяная), Безымянная (Малая холодная), Студенческая (Наклонная или Бутылочная), Тёплая, Октябрьская, Тесная, Звериная и Рождественская. Большинство пещер имеют мешкообразную форму, входы в них располагаются выше днища на 5—6 м. Вниз от входа ведет наклонный расширяющийся ход, заканчивающийся округлой камерой со сводчатым потолком. Протяжённость пещер колеблется от 15 до 25—27 м. Наибольшая высота сводов наблюдается в Тёплой пещере (до 15 м)</vt:lpstr>
      <vt:lpstr> В некоторых пещерах (Тёплая, Холодная, Безымянная) имеются небольшие озера. Озеро на дне Холодной пещеры даже в тёплое время года остается покрытым слоем льда. Температура воздуха в пещерах при + 20 С° на поверхности колеблется от +3 С° в пещере Холодной до +5 С° — в Тёплой. Многочисленные карстовые явления создают особые микроклиматические условия. Прохладный воздух консервируется в подземных полостях, что приводит к выравниванию летне-зимних температур. Летом в Ичалковском бору более прохладно и влажно, а зимой теплее, чем на окружающих территориях. Такой микроклимат способствует сохранению здесь необычной флоры и фауны, включающих в себя представителей самых разнообразных ландшафтно-климатических зон.</vt:lpstr>
      <vt:lpstr>Несмотря на своё название, Ичалковский бор представляет собой cмешанный (хвойно-широколиственный) лес[ в котором соснызанимают около 25 %, остальные площади покрыты лиственными растениями: берёза, дуб (около 10-12 % площади), липа, вяз, ясень и другие виды деревьев. Основу подлеска составляют кустарники: крушина, черёмуха, смородина, лещина, жимолость.</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Объекты природного наследия Нижегородской области</dc:title>
  <dc:creator>ПользовательП</dc:creator>
  <cp:lastModifiedBy>ПользовательП</cp:lastModifiedBy>
  <cp:revision>5</cp:revision>
  <dcterms:created xsi:type="dcterms:W3CDTF">2012-04-16T17:22:47Z</dcterms:created>
  <dcterms:modified xsi:type="dcterms:W3CDTF">2012-04-16T18:04:51Z</dcterms:modified>
</cp:coreProperties>
</file>